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98" r:id="rId2"/>
    <p:sldId id="399" r:id="rId3"/>
    <p:sldId id="400" r:id="rId4"/>
    <p:sldId id="431" r:id="rId5"/>
    <p:sldId id="412" r:id="rId6"/>
    <p:sldId id="429" r:id="rId7"/>
    <p:sldId id="430" r:id="rId8"/>
    <p:sldId id="402" r:id="rId9"/>
    <p:sldId id="406" r:id="rId10"/>
    <p:sldId id="403" r:id="rId11"/>
    <p:sldId id="405" r:id="rId12"/>
    <p:sldId id="409" r:id="rId13"/>
    <p:sldId id="413" r:id="rId14"/>
    <p:sldId id="432" r:id="rId15"/>
    <p:sldId id="416" r:id="rId16"/>
    <p:sldId id="417" r:id="rId17"/>
    <p:sldId id="418" r:id="rId18"/>
    <p:sldId id="420" r:id="rId19"/>
    <p:sldId id="419" r:id="rId20"/>
    <p:sldId id="421" r:id="rId21"/>
    <p:sldId id="425" r:id="rId22"/>
    <p:sldId id="408" r:id="rId23"/>
    <p:sldId id="410" r:id="rId24"/>
    <p:sldId id="433" r:id="rId25"/>
    <p:sldId id="427" r:id="rId26"/>
    <p:sldId id="423" r:id="rId27"/>
    <p:sldId id="414" r:id="rId28"/>
    <p:sldId id="415" r:id="rId29"/>
    <p:sldId id="424" r:id="rId30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8"/>
            <p14:sldId id="399"/>
          </p14:sldIdLst>
        </p14:section>
        <p14:section name="Untitled Section" id="{F01E188F-CABF-4952-B01F-3F033B36F996}">
          <p14:sldIdLst>
            <p14:sldId id="400"/>
            <p14:sldId id="431"/>
            <p14:sldId id="412"/>
            <p14:sldId id="429"/>
            <p14:sldId id="430"/>
            <p14:sldId id="402"/>
            <p14:sldId id="406"/>
            <p14:sldId id="403"/>
            <p14:sldId id="405"/>
            <p14:sldId id="409"/>
            <p14:sldId id="413"/>
            <p14:sldId id="432"/>
            <p14:sldId id="416"/>
            <p14:sldId id="417"/>
            <p14:sldId id="418"/>
            <p14:sldId id="420"/>
            <p14:sldId id="419"/>
            <p14:sldId id="421"/>
            <p14:sldId id="425"/>
            <p14:sldId id="408"/>
            <p14:sldId id="410"/>
            <p14:sldId id="433"/>
            <p14:sldId id="427"/>
            <p14:sldId id="423"/>
            <p14:sldId id="414"/>
            <p14:sldId id="415"/>
            <p14:sldId id="4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a Tcvilikh" initials="NT" lastIdx="1" clrIdx="0">
    <p:extLst>
      <p:ext uri="{19B8F6BF-5375-455C-9EA6-DF929625EA0E}">
        <p15:presenceInfo xmlns:p15="http://schemas.microsoft.com/office/powerpoint/2012/main" userId="Natalia Tcvilik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61287" autoAdjust="0"/>
  </p:normalViewPr>
  <p:slideViewPr>
    <p:cSldViewPr snapToGrid="0">
      <p:cViewPr varScale="1">
        <p:scale>
          <a:sx n="68" d="100"/>
          <a:sy n="68" d="100"/>
        </p:scale>
        <p:origin x="223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9T19:36:46.954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4A2AA2D-F3FD-4622-BBC6-712AF01C4DDE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nott/Nerdbank.Streams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</a:rPr>
              <a:t>2 мин</a:t>
            </a:r>
          </a:p>
          <a:p>
            <a:endParaRPr lang="ru-RU" dirty="0">
              <a:effectLst/>
            </a:endParaRPr>
          </a:p>
          <a:p>
            <a:r>
              <a:rPr lang="ru-RU" dirty="0">
                <a:effectLst/>
              </a:rPr>
              <a:t>Ох, прошедшие доклады про </a:t>
            </a:r>
            <a:r>
              <a:rPr lang="en-US" dirty="0">
                <a:effectLst/>
              </a:rPr>
              <a:t>Garbage Collector </a:t>
            </a:r>
            <a:r>
              <a:rPr lang="ru-RU" dirty="0">
                <a:effectLst/>
              </a:rPr>
              <a:t>были довольно суровыми, насыщенными деталями и требовали усиленной работы мысли.</a:t>
            </a:r>
            <a:br>
              <a:rPr lang="ru-RU" dirty="0">
                <a:effectLst/>
              </a:rPr>
            </a:br>
            <a:r>
              <a:rPr lang="ru-RU" dirty="0">
                <a:effectLst/>
              </a:rPr>
              <a:t>Поэтому сейчас</a:t>
            </a:r>
            <a:r>
              <a:rPr lang="en-US" dirty="0">
                <a:effectLst/>
              </a:rPr>
              <a:t> --</a:t>
            </a:r>
            <a:r>
              <a:rPr lang="ru-RU" dirty="0">
                <a:effectLst/>
              </a:rPr>
              <a:t> от меня будет несложный расказ </a:t>
            </a:r>
            <a:r>
              <a:rPr lang="ru-RU" dirty="0"/>
              <a:t>о прикладных задачах решаемых с помощью </a:t>
            </a:r>
            <a:r>
              <a:rPr lang="en-US" dirty="0"/>
              <a:t>yet another producer / consumer </a:t>
            </a:r>
            <a:r>
              <a:rPr lang="ru-RU" dirty="0"/>
              <a:t>теперь и с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backpressure</a:t>
            </a:r>
            <a:r>
              <a:rPr lang="ru-RU" dirty="0"/>
              <a:t>.</a:t>
            </a:r>
            <a:endParaRPr lang="en-US" dirty="0"/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Несложный потому, что продвинутая версия доклада должна включать хороший бенч по нескольким альтернативным решениям, а это мной пока не сделано.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А также потому, что информации по этой теме еще пока не очень много, и совсем не факт, что эта технология уже стала интуитивно понятной для аудитории русскоязычных разработчиков.</a:t>
            </a:r>
          </a:p>
          <a:p>
            <a:endParaRPr lang="en-US" dirty="0"/>
          </a:p>
          <a:p>
            <a:r>
              <a:rPr lang="ru-RU" dirty="0"/>
              <a:t>Закономерный вопрос: кто читал статью Дэвида Фаулера про </a:t>
            </a:r>
            <a:r>
              <a:rPr lang="en-US" dirty="0"/>
              <a:t>pipelines </a:t>
            </a:r>
            <a:r>
              <a:rPr lang="ru-RU" dirty="0"/>
              <a:t>на хабре или в оригинале? А кто читал ещё что-нибудь по теме?</a:t>
            </a:r>
          </a:p>
          <a:p>
            <a:r>
              <a:rPr lang="ru-RU" dirty="0">
                <a:sym typeface="Wingdings" panose="05000000000000000000" pitchFamily="2" charset="2"/>
              </a:rPr>
              <a:t>---</a:t>
            </a:r>
          </a:p>
          <a:p>
            <a:endParaRPr lang="ru-RU" dirty="0">
              <a:sym typeface="Wingdings" panose="05000000000000000000" pitchFamily="2" charset="2"/>
            </a:endParaRPr>
          </a:p>
          <a:p>
            <a:r>
              <a:rPr lang="ru-RU" dirty="0">
                <a:sym typeface="Wingdings" panose="05000000000000000000" pitchFamily="2" charset="2"/>
              </a:rPr>
              <a:t>В комментариях на </a:t>
            </a:r>
            <a:r>
              <a:rPr lang="en-US" dirty="0" err="1">
                <a:sym typeface="Wingdings" panose="05000000000000000000" pitchFamily="2" charset="2"/>
              </a:rPr>
              <a:t>StackOverflow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ru-RU" dirty="0">
                <a:sym typeface="Wingdings" panose="05000000000000000000" pitchFamily="2" charset="2"/>
              </a:rPr>
              <a:t>и обсуждениях на </a:t>
            </a:r>
            <a:r>
              <a:rPr lang="en-US" dirty="0" err="1">
                <a:sym typeface="Wingdings" panose="05000000000000000000" pitchFamily="2" charset="2"/>
              </a:rPr>
              <a:t>Github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ru-RU" dirty="0">
                <a:sym typeface="Wingdings" panose="05000000000000000000" pitchFamily="2" charset="2"/>
              </a:rPr>
              <a:t>обычно отсылают к статье разработчика из </a:t>
            </a:r>
            <a:r>
              <a:rPr lang="en-US" dirty="0" err="1">
                <a:sym typeface="Wingdings" panose="05000000000000000000" pitchFamily="2" charset="2"/>
              </a:rPr>
              <a:t>StackOverflow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ru-RU" dirty="0">
                <a:sym typeface="Wingdings" panose="05000000000000000000" pitchFamily="2" charset="2"/>
              </a:rPr>
              <a:t>Марка Гравелла. </a:t>
            </a:r>
            <a:endParaRPr lang="ru-RU" dirty="0"/>
          </a:p>
          <a:p>
            <a:r>
              <a:rPr lang="ru-RU" dirty="0"/>
              <a:t>Как ни печально, но на сегодняшний день это буквально единственные доклады о свежем </a:t>
            </a:r>
            <a:r>
              <a:rPr lang="en-US" dirty="0"/>
              <a:t>API</a:t>
            </a:r>
            <a:r>
              <a:rPr lang="ru-RU" dirty="0"/>
              <a:t>, </a:t>
            </a:r>
            <a:br>
              <a:rPr lang="ru-RU" dirty="0"/>
            </a:br>
            <a:r>
              <a:rPr lang="ru-RU" dirty="0"/>
              <a:t>так что мы начнем копать тему </a:t>
            </a:r>
            <a:r>
              <a:rPr lang="en-US" dirty="0"/>
              <a:t>high performance </a:t>
            </a:r>
            <a:r>
              <a:rPr lang="ru-RU" dirty="0"/>
              <a:t>с этих двух докладов и обзора неофициальных библиотек-дополнений к этому пакету.</a:t>
            </a:r>
            <a:endParaRPr lang="en-US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34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Из нескольких блоков нужно как-то извлечь единое сообщение.</a:t>
            </a:r>
          </a:p>
          <a:p>
            <a:endParaRPr lang="ru-RU" dirty="0"/>
          </a:p>
          <a:p>
            <a:r>
              <a:rPr lang="ru-RU" dirty="0"/>
              <a:t>А еще неплохо было бы освободить блоки, данные из которых полностью потреблены, а еще лучше переиспользовать для буферизации следующих кусочков потока.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00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Кроме того, неплохо было бы разделить логику поставки данных и их анализа, начинать разбор с первыми поступлениями сообщений, </a:t>
            </a:r>
          </a:p>
          <a:p>
            <a:r>
              <a:rPr lang="ru-RU" dirty="0"/>
              <a:t>читать и писать в одну область памяти, а не держать у себя копии ранее переданных кусков, потому что сейчас с ними ничего не поделать</a:t>
            </a:r>
          </a:p>
          <a:p>
            <a:r>
              <a:rPr lang="ru-RU" dirty="0"/>
              <a:t>но при этом не встрять на синхронизации двух потоков за общую область с данными...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 задачей определились.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Давайте теперь изучим существующие реализации и выведем преимещество пайплайнов.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84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ru-RU" dirty="0"/>
              <a:t>Как уже упомянула в начале доклада, информации для исследования </a:t>
            </a:r>
            <a:r>
              <a:rPr lang="en-US" dirty="0"/>
              <a:t>pipelines </a:t>
            </a:r>
            <a:r>
              <a:rPr lang="ru-RU" dirty="0"/>
              <a:t>пока немного:</a:t>
            </a:r>
          </a:p>
          <a:p>
            <a:pPr defTabSz="990752">
              <a:defRPr/>
            </a:pPr>
            <a:r>
              <a:rPr lang="ru-RU" dirty="0"/>
              <a:t>поисковики приносят нам буквально пару статей и их зеркала </a:t>
            </a:r>
          </a:p>
          <a:p>
            <a:pPr defTabSz="990752">
              <a:defRPr/>
            </a:pPr>
            <a:r>
              <a:rPr lang="ru-RU" dirty="0"/>
              <a:t>видеопрезентацию по статье №1 от автора и записи внутренних митингов. </a:t>
            </a:r>
          </a:p>
          <a:p>
            <a:pPr defTabSz="990752">
              <a:defRPr/>
            </a:pPr>
            <a:endParaRPr lang="ru-RU" dirty="0"/>
          </a:p>
          <a:p>
            <a:r>
              <a:rPr lang="ru-RU" dirty="0"/>
              <a:t>в заметках двухлетней давности </a:t>
            </a:r>
            <a:r>
              <a:rPr lang="en-US" dirty="0"/>
              <a:t>pipelines</a:t>
            </a:r>
            <a:r>
              <a:rPr lang="ru-RU" dirty="0"/>
              <a:t> могли назвать system.io.</a:t>
            </a:r>
            <a:r>
              <a:rPr lang="en-US" dirty="0"/>
              <a:t>channels</a:t>
            </a:r>
            <a:r>
              <a:rPr lang="ru-RU" dirty="0"/>
              <a:t>, но это неверно.</a:t>
            </a:r>
          </a:p>
          <a:p>
            <a:r>
              <a:rPr lang="en-US" dirty="0"/>
              <a:t>Channels – </a:t>
            </a:r>
            <a:r>
              <a:rPr lang="ru-RU" dirty="0"/>
              <a:t>это отдельная типизированная реализация паттерна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one-to-many publishers </a:t>
            </a:r>
            <a:r>
              <a:rPr lang="ru-RU" b="0" i="0" dirty="0">
                <a:solidFill>
                  <a:srgbClr val="000000"/>
                </a:solidFill>
                <a:effectLst/>
                <a:latin typeface="Open Sans"/>
              </a:rPr>
              <a:t>для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 one-to-many subscribers. 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Давайте разберем доступную информацию.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24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Для начала небольшой пример о том как программисты любят все усложнять.</a:t>
            </a:r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Так  могла бы выглядеть наша программа, если бы мы работали с потоком </a:t>
            </a:r>
            <a:r>
              <a:rPr lang="en-US" dirty="0"/>
              <a:t>char</a:t>
            </a:r>
            <a:r>
              <a:rPr lang="ru-RU" dirty="0"/>
              <a:t> а не байт.</a:t>
            </a:r>
          </a:p>
          <a:p>
            <a:pPr defTabSz="990752">
              <a:defRPr/>
            </a:pPr>
            <a:endParaRPr lang="ru-RU" dirty="0"/>
          </a:p>
          <a:p>
            <a:r>
              <a:rPr lang="ru-RU" dirty="0"/>
              <a:t>Здесь нет никаких управляемых нами буферов, вся работа с памятью уложилась внутри </a:t>
            </a:r>
            <a:r>
              <a:rPr lang="en-US" dirty="0" err="1"/>
              <a:t>stringbuilder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streamreader</a:t>
            </a:r>
            <a:r>
              <a:rPr lang="ru-RU" dirty="0"/>
              <a:t>.</a:t>
            </a:r>
            <a:endParaRPr lang="en-US" dirty="0"/>
          </a:p>
          <a:p>
            <a:endParaRPr lang="ru-RU" dirty="0"/>
          </a:p>
          <a:p>
            <a:r>
              <a:rPr lang="ru-RU" dirty="0"/>
              <a:t>У нас есть источник данных от клиентской стороны, в данном случае </a:t>
            </a:r>
            <a:r>
              <a:rPr lang="en-US" dirty="0" err="1"/>
              <a:t>FIleStream</a:t>
            </a:r>
            <a:r>
              <a:rPr lang="en-US" dirty="0"/>
              <a:t>, </a:t>
            </a:r>
            <a:endParaRPr lang="ru-RU" dirty="0"/>
          </a:p>
          <a:p>
            <a:r>
              <a:rPr lang="ru-RU" dirty="0"/>
              <a:t>оттуда мы передаем указатель косьюмеру – </a:t>
            </a:r>
            <a:r>
              <a:rPr lang="en-US" dirty="0" err="1"/>
              <a:t>StreamReader</a:t>
            </a:r>
            <a:r>
              <a:rPr lang="ru-RU" dirty="0"/>
              <a:t>, </a:t>
            </a:r>
          </a:p>
          <a:p>
            <a:r>
              <a:rPr lang="ru-RU" dirty="0"/>
              <a:t>стримридер читает своими чанками – у него это 1 символ -- и склеивает</a:t>
            </a:r>
            <a:r>
              <a:rPr lang="en-US" dirty="0"/>
              <a:t> </a:t>
            </a:r>
            <a:r>
              <a:rPr lang="ru-RU" dirty="0"/>
              <a:t>в большом буфере </a:t>
            </a:r>
            <a:r>
              <a:rPr lang="en-US" dirty="0"/>
              <a:t>StringBuilder</a:t>
            </a:r>
            <a:r>
              <a:rPr lang="ru-RU" dirty="0"/>
              <a:t>,</a:t>
            </a:r>
          </a:p>
          <a:p>
            <a:r>
              <a:rPr lang="ru-RU" dirty="0"/>
              <a:t>и отдает на анализ уже готовый, собранный блок данных – строку.</a:t>
            </a:r>
            <a:endParaRPr lang="en-US" dirty="0"/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Теперь к примерам из статьи. Они реально полезны, т.к. Представляют собой прототипы работы пайплайна.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51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ru-RU" dirty="0"/>
              <a:t>Первый способ построить парсер, решающий задачу, основан на использовании </a:t>
            </a:r>
            <a:r>
              <a:rPr lang="en-US" dirty="0" err="1"/>
              <a:t>ArrayPool</a:t>
            </a:r>
            <a:r>
              <a:rPr lang="ru-RU" dirty="0"/>
              <a:t>. </a:t>
            </a:r>
          </a:p>
          <a:p>
            <a:pPr defTabSz="990752">
              <a:defRPr/>
            </a:pPr>
            <a:r>
              <a:rPr lang="ru-RU" dirty="0"/>
              <a:t>Пул объектов – первое спасение от давления на </a:t>
            </a:r>
            <a:r>
              <a:rPr lang="en-US" dirty="0"/>
              <a:t>Garbage Collector.</a:t>
            </a:r>
            <a:r>
              <a:rPr lang="ru-RU" dirty="0"/>
              <a:t> В куче не появляются и не исчезают свободные локальные буферы.</a:t>
            </a:r>
          </a:p>
          <a:p>
            <a:pPr defTabSz="990752">
              <a:defRPr/>
            </a:pPr>
            <a:br>
              <a:rPr lang="ru-RU" dirty="0"/>
            </a:br>
            <a:r>
              <a:rPr lang="ru-RU" dirty="0"/>
              <a:t>Сначала работает поставщик. Он создает блок с размером по умолчанию, читает первую порцию данных из потока, и передает управление потребителю.</a:t>
            </a:r>
          </a:p>
          <a:p>
            <a:pPr marL="0" marR="0" lvl="0" indent="0" algn="l" defTabSz="9907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907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Цикл потребителя, анализатора обращается к выданному куску памяти, находит сколько может целых сообщений, </a:t>
            </a:r>
          </a:p>
          <a:p>
            <a:pPr marL="0" marR="0" lvl="0" indent="0" algn="l" defTabSz="9907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А при обнаружении незаконченного объекта запоминает, где остановился, и передает управление поставщику.</a:t>
            </a:r>
          </a:p>
          <a:p>
            <a:pPr marL="0" marR="0" lvl="0" indent="0" algn="l" defTabSz="9907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93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ru-RU" dirty="0"/>
              <a:t>Поставщик при необходимости увеличиает размер буфера, куда мог бы поместиться целый объект.</a:t>
            </a:r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И передает потребителю бОльший кусок данных. Потребитель начинает читать с момента, где остановился.</a:t>
            </a:r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Удвоение – старая добрая стратегия, стремящаяся сбалансировать число обращений за новой памятью и объем неиспользуемой памяти. СтрингБилдер например использует эту стратегию.</a:t>
            </a:r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Недостатки: копирование, перерасход выделенной памяти, не происходит чтение, пока работает анализатор – а следовательно позже закончим чтение и позже отпустим поток источника данных</a:t>
            </a:r>
          </a:p>
          <a:p>
            <a:pPr defTabSz="990752">
              <a:defRPr/>
            </a:pPr>
            <a:r>
              <a:rPr lang="ru-RU" dirty="0"/>
              <a:t>Преимещество: простое представление памяти для потребителя –то, что мы видели на предыдущем пример </a:t>
            </a:r>
            <a:r>
              <a:rPr lang="en-US" dirty="0" err="1"/>
              <a:t>stringreader</a:t>
            </a:r>
            <a:r>
              <a:rPr lang="en-US" dirty="0"/>
              <a:t> </a:t>
            </a:r>
            <a:r>
              <a:rPr lang="ru-RU" dirty="0"/>
              <a:t>и чего мы в конечном итоге хотим добиться</a:t>
            </a:r>
          </a:p>
          <a:p>
            <a:pPr defTabSz="990752"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82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ru-RU" dirty="0"/>
              <a:t>Второй вариант решения также основан на </a:t>
            </a:r>
            <a:r>
              <a:rPr lang="en-US" dirty="0" err="1"/>
              <a:t>ArrayPool</a:t>
            </a:r>
            <a:r>
              <a:rPr lang="ru-RU" dirty="0"/>
              <a:t>, сегменты в которым составляют список. </a:t>
            </a:r>
            <a:br>
              <a:rPr lang="ru-RU" dirty="0"/>
            </a:br>
            <a:endParaRPr lang="ru-RU" dirty="0"/>
          </a:p>
          <a:p>
            <a:pPr defTabSz="990752">
              <a:defRPr/>
            </a:pPr>
            <a:r>
              <a:rPr lang="ru-RU" dirty="0"/>
              <a:t>Верхнеуровневая логика не отличается от предыдущей – выбирается сегмент на просмотр, после чего выполняется код потребителя.</a:t>
            </a:r>
          </a:p>
          <a:p>
            <a:pPr defTabSz="990752">
              <a:defRPr/>
            </a:pPr>
            <a:r>
              <a:rPr lang="ru-RU" dirty="0"/>
              <a:t>Если потребителю нечего сказать - он передает управление продьюсеру, который на этот раз увеличит буфер всего чуть-чуть.</a:t>
            </a:r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Однако, мы заставляем анализатор разбирать куда более сложное представление потока, если посмотреть полное решение – </a:t>
            </a:r>
            <a:br>
              <a:rPr lang="ru-RU" dirty="0"/>
            </a:br>
            <a:r>
              <a:rPr lang="ru-RU" dirty="0"/>
              <a:t>код вырос драматично, высокий шанс ошибиться при написании кода чтения и освобождения (пример из статьи не отработает, из моего гитхаба - решит)</a:t>
            </a:r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Преимещество: возвращением в пул неиспользуемые буферы, занимаем памяти ровно столько сколько нужно на объект для просмотра его анализатором от начала до конца.</a:t>
            </a:r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Минусы: при маленьком размере буфера и большом сообщении дерготня на небольшие дельты ооочень тормозит процесс. </a:t>
            </a:r>
            <a:br>
              <a:rPr lang="ru-RU" dirty="0"/>
            </a:br>
            <a:r>
              <a:rPr lang="ru-RU" dirty="0"/>
              <a:t>Когда есть возможность управлять пулом памяти, этим нужно пользоваться и подбирать наиболее эффективный размер буфера.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45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ru-RU" dirty="0"/>
              <a:t>Немного отвлечемся на вопрос окружения, в котором эти решения смогут работать.</a:t>
            </a:r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en-US" dirty="0" err="1"/>
              <a:t>ArrayPool</a:t>
            </a:r>
            <a:r>
              <a:rPr lang="ru-RU" dirty="0"/>
              <a:t> изначально был добавлен в фреймворке </a:t>
            </a:r>
            <a:r>
              <a:rPr lang="en-US" dirty="0"/>
              <a:t>core 1.0,</a:t>
            </a:r>
            <a:r>
              <a:rPr lang="ru-RU" dirty="0"/>
              <a:t> через полтора года портирован в фреймворк в формате </a:t>
            </a:r>
            <a:r>
              <a:rPr lang="en-US" dirty="0" err="1"/>
              <a:t>nuget</a:t>
            </a:r>
            <a:r>
              <a:rPr lang="ru-RU" dirty="0"/>
              <a:t>, а теперь включен в Стандарт. </a:t>
            </a:r>
            <a:br>
              <a:rPr lang="ru-RU" dirty="0"/>
            </a:br>
            <a:r>
              <a:rPr lang="ru-RU" dirty="0"/>
              <a:t>Таким образом, этот старый базовый концепт может работать где угодно.</a:t>
            </a:r>
          </a:p>
          <a:p>
            <a:pPr defTabSz="990752">
              <a:defRPr/>
            </a:pPr>
            <a:r>
              <a:rPr lang="ru-RU" dirty="0"/>
              <a:t>Минимальные требования к типичному энтерпрайзу – 4.5 фреймворк и 5 стандарт языка.</a:t>
            </a:r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Однако следует обратить внимание на мелкий шрифт в табличке совместимости стандартов: </a:t>
            </a:r>
          </a:p>
          <a:p>
            <a:pPr defTabSz="990752">
              <a:defRPr/>
            </a:pPr>
            <a:r>
              <a:rPr lang="ru-RU" dirty="0"/>
              <a:t>отсутствие поддержки большим фреймворком стадартов начиная с 2.1.</a:t>
            </a:r>
          </a:p>
          <a:p>
            <a:pPr defTabSz="990752">
              <a:defRPr/>
            </a:pPr>
            <a:r>
              <a:rPr lang="ru-RU" dirty="0"/>
              <a:t>Весьма вероятно, что сам рантайм не будет развиваться и будущие </a:t>
            </a:r>
            <a:r>
              <a:rPr lang="en-US" dirty="0" err="1"/>
              <a:t>nuget</a:t>
            </a:r>
            <a:r>
              <a:rPr lang="ru-RU" dirty="0"/>
              <a:t> пакеты не будут таргетиться на него или будут иметь ограниченную функциональность.</a:t>
            </a:r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Так, например, </a:t>
            </a:r>
            <a:r>
              <a:rPr lang="en-US" dirty="0"/>
              <a:t>Pipelines</a:t>
            </a:r>
            <a:r>
              <a:rPr lang="ru-RU" dirty="0"/>
              <a:t>, к которым мы сейчас переходим сформирован для </a:t>
            </a:r>
            <a:r>
              <a:rPr lang="en-US" dirty="0"/>
              <a:t>Framework</a:t>
            </a:r>
            <a:r>
              <a:rPr lang="ru-RU" dirty="0"/>
              <a:t> очень поверхностно,</a:t>
            </a:r>
            <a:r>
              <a:rPr lang="en-US" dirty="0"/>
              <a:t> </a:t>
            </a:r>
            <a:r>
              <a:rPr lang="ru-RU" dirty="0"/>
              <a:t>вот разве что интерфейсы объявляет и чуть-чуть методов для сокетов.</a:t>
            </a:r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Когда Дэвид опубликовал статью, где продемонстрировал работу </a:t>
            </a:r>
            <a:r>
              <a:rPr lang="en-US" dirty="0"/>
              <a:t>Pipelines </a:t>
            </a:r>
            <a:r>
              <a:rPr lang="ru-RU" dirty="0"/>
              <a:t>через сокеты.</a:t>
            </a:r>
          </a:p>
          <a:p>
            <a:pPr defTabSz="990752">
              <a:defRPr/>
            </a:pPr>
            <a:r>
              <a:rPr lang="ru-RU" dirty="0"/>
              <a:t>И одним из первых вопросов в блоге был «ааа как же это запустить во фреймворке?» </a:t>
            </a:r>
          </a:p>
          <a:p>
            <a:pPr defTabSz="990752">
              <a:defRPr/>
            </a:pPr>
            <a:r>
              <a:rPr lang="ru-RU" dirty="0"/>
              <a:t>Хорошо, что статью о работе с пайплайнами написал сам автор пайплайнов, и он же выложил недостающие методы расширения для сокетов.</a:t>
            </a:r>
          </a:p>
          <a:p>
            <a:pPr defTabSz="990752"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15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ru-RU" dirty="0"/>
              <a:t>И вот ребята из </a:t>
            </a:r>
            <a:r>
              <a:rPr lang="en-US" dirty="0"/>
              <a:t>M$</a:t>
            </a:r>
            <a:r>
              <a:rPr lang="ru-RU" dirty="0"/>
              <a:t> придумали очень удобный интерфейс, реализация которого базируются на обеих предыдущих концепциях.</a:t>
            </a:r>
          </a:p>
          <a:p>
            <a:pPr defTabSz="990752">
              <a:defRPr/>
            </a:pPr>
            <a:endParaRPr lang="ru-RU" dirty="0"/>
          </a:p>
          <a:p>
            <a:pPr marL="228600" indent="-228600" defTabSz="990752">
              <a:buAutoNum type="arabicParenR"/>
              <a:defRPr/>
            </a:pPr>
            <a:r>
              <a:rPr lang="ru-RU" dirty="0"/>
              <a:t>Они не копируют данные, а используют одни и те же участки памяти, связанные в список</a:t>
            </a:r>
          </a:p>
          <a:p>
            <a:pPr marL="228600" indent="-228600" defTabSz="990752">
              <a:buAutoNum type="arabicParenR"/>
              <a:defRPr/>
            </a:pPr>
            <a:r>
              <a:rPr lang="ru-RU" dirty="0"/>
              <a:t>Они практически не аллоцируют новые сегменты, кроме как удваивают пул когда тот исчерпывается</a:t>
            </a:r>
          </a:p>
          <a:p>
            <a:pPr marL="228600" indent="-228600" defTabSz="990752">
              <a:buAutoNum type="arabicParenR"/>
              <a:defRPr/>
            </a:pPr>
            <a:r>
              <a:rPr lang="ru-RU" dirty="0"/>
              <a:t>Они не теряют данные, которые потребителю еще пока не подходят </a:t>
            </a:r>
          </a:p>
          <a:p>
            <a:pPr marL="228600" indent="-228600" defTabSz="990752">
              <a:buAutoNum type="arabicParenR"/>
              <a:defRPr/>
            </a:pPr>
            <a:r>
              <a:rPr lang="en-US" dirty="0"/>
              <a:t>Writer </a:t>
            </a:r>
            <a:r>
              <a:rPr lang="ru-RU" dirty="0"/>
              <a:t>– отдается продьюсеру, </a:t>
            </a:r>
            <a:r>
              <a:rPr lang="en-US" dirty="0"/>
              <a:t>Reader – </a:t>
            </a:r>
            <a:r>
              <a:rPr lang="ru-RU" dirty="0"/>
              <a:t>консьюмеру – и обе задачи можно смело запускать одновременно в разных потоках</a:t>
            </a:r>
          </a:p>
          <a:p>
            <a:pPr marL="228600" indent="-228600" defTabSz="990752">
              <a:buAutoNum type="arabicParenR"/>
              <a:defRPr/>
            </a:pPr>
            <a:r>
              <a:rPr lang="ru-RU" dirty="0"/>
              <a:t>Есть </a:t>
            </a:r>
            <a:r>
              <a:rPr lang="en-US" dirty="0"/>
              <a:t>backpressure –</a:t>
            </a:r>
            <a:r>
              <a:rPr lang="ru-RU" dirty="0"/>
              <a:t> возможность менять активность другой задачи из своей.</a:t>
            </a:r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Давайте посмотрим как это чудо работает...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4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US" sz="1300" b="1" dirty="0" err="1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Pipilenes</a:t>
            </a:r>
            <a:r>
              <a:rPr lang="en-US" sz="13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- </a:t>
            </a:r>
            <a:r>
              <a:rPr lang="ru-RU" dirty="0"/>
              <a:t>Абстракция над кусочками памяти, взятыми из пула.</a:t>
            </a:r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Вот эта желтая область – представление объекта, который растянулся на несколько буферов.</a:t>
            </a:r>
          </a:p>
          <a:p>
            <a:pPr defTabSz="990752">
              <a:defRPr/>
            </a:pPr>
            <a:r>
              <a:rPr lang="ru-RU" dirty="0"/>
              <a:t>Для читателя это не комплексный объкт как в нашем последнем примере а абстракция </a:t>
            </a:r>
            <a:r>
              <a:rPr lang="en-US" dirty="0" err="1"/>
              <a:t>ReadOnlySequence</a:t>
            </a:r>
            <a:r>
              <a:rPr lang="en-US" dirty="0"/>
              <a:t>&lt;byte&gt;</a:t>
            </a:r>
            <a:r>
              <a:rPr lang="ru-RU" dirty="0"/>
              <a:t> - это ключевой момент по мнений самих разработчиков. </a:t>
            </a:r>
          </a:p>
          <a:p>
            <a:pPr defTabSz="990752">
              <a:defRPr/>
            </a:pPr>
            <a:r>
              <a:rPr lang="ru-RU" dirty="0"/>
              <a:t>Удобство потребителя определяет удобство пользования этим интерфейсом для своих задач или библиотекой для задач, для которых она создавалась</a:t>
            </a:r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область от последнего байта потребленной памяти до желаемого разделителя (либо ее подмножество </a:t>
            </a:r>
            <a:r>
              <a:rPr lang="en-US" dirty="0"/>
              <a:t>– </a:t>
            </a:r>
            <a:r>
              <a:rPr lang="en-US" dirty="0" err="1"/>
              <a:t>ReadOnlySequence</a:t>
            </a:r>
            <a:r>
              <a:rPr lang="en-US" dirty="0"/>
              <a:t>&lt;byte&gt; Slice)</a:t>
            </a:r>
            <a:endParaRPr lang="ru-RU" dirty="0"/>
          </a:p>
          <a:p>
            <a:pPr defTabSz="990752">
              <a:defRPr/>
            </a:pPr>
            <a:r>
              <a:rPr lang="ru-RU" dirty="0"/>
              <a:t>Длина объекта не принципиальна и никак не фигурируют в коде, лишь бы поместились в память,а в идеале в пул </a:t>
            </a:r>
          </a:p>
          <a:p>
            <a:pPr defTabSz="990752">
              <a:defRPr/>
            </a:pPr>
            <a:r>
              <a:rPr lang="ru-RU" dirty="0"/>
              <a:t>(с некоторого начального состояния пула растет до размера из 256 сегментов, дальше будет выделять из кучи)</a:t>
            </a:r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Все что нужно читателю – это сказать «могу распарсить, не могу – дай больше информации»</a:t>
            </a:r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Врайтер в своем потоке бежит вперед и пишет,</a:t>
            </a:r>
          </a:p>
          <a:p>
            <a:pPr defTabSz="990752">
              <a:defRPr/>
            </a:pPr>
            <a:r>
              <a:rPr lang="ru-RU" dirty="0"/>
              <a:t>Ридер в своем потоке читает, но не больше, чем успел написать врайтер.</a:t>
            </a:r>
          </a:p>
          <a:p>
            <a:pPr marL="0" marR="0" lvl="0" indent="0" algn="l" defTabSz="9907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Конкуренции за области памяти нет по определению концепции. Локов в коде практически нет. Только аллокации / освобождения экранируются.</a:t>
            </a:r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Врайтер убегает не слишком далеко – не далее </a:t>
            </a:r>
            <a:r>
              <a:rPr lang="en-US" dirty="0" err="1"/>
              <a:t>PauseWriterThreshold</a:t>
            </a:r>
            <a:r>
              <a:rPr lang="ru-RU" dirty="0"/>
              <a:t> - чтобы не занимать слишом много памяти, пока анализатор тупит</a:t>
            </a:r>
          </a:p>
          <a:p>
            <a:pPr defTabSz="990752">
              <a:defRPr/>
            </a:pPr>
            <a:r>
              <a:rPr lang="ru-RU" dirty="0"/>
              <a:t>А как только указатель последнего съеденного ридером байта достигнет </a:t>
            </a:r>
            <a:r>
              <a:rPr lang="en-US" dirty="0" err="1"/>
              <a:t>ResumeWriterThreshold</a:t>
            </a:r>
            <a:r>
              <a:rPr lang="en-US" dirty="0"/>
              <a:t> </a:t>
            </a:r>
            <a:r>
              <a:rPr lang="ru-RU" dirty="0"/>
              <a:t>– врайтер снова просыпается</a:t>
            </a:r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Осторожнее с этим торопом, в моем гите есть пример про дедлок </a:t>
            </a:r>
            <a:endParaRPr lang="en-US" dirty="0"/>
          </a:p>
          <a:p>
            <a:pPr defTabSz="990752">
              <a:defRPr/>
            </a:pPr>
            <a:r>
              <a:rPr lang="en-US" sz="1300" dirty="0"/>
              <a:t>'Advancing examined to the end would cause pipe to deadlock because </a:t>
            </a:r>
            <a:r>
              <a:rPr lang="en-US" sz="1300" dirty="0" err="1"/>
              <a:t>FlushAsync</a:t>
            </a:r>
            <a:r>
              <a:rPr lang="en-US" sz="1300" dirty="0"/>
              <a:t> is waiting.'</a:t>
            </a:r>
            <a:endParaRPr lang="ru-RU" dirty="0"/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Память из левой части этой бесконечной ленты, которую ридер не только увидел, но и съел – высвобождается.</a:t>
            </a:r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Самая, самая мякушка всей концепции – что области памяти может быть использована совместно источником данных, продюсером и консьюмером, не будет никаких копирований, переноса данных</a:t>
            </a:r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Т.е. Еще раз отмечу ключевой момент – продьюсер дает прямо драйверу через операционную систему блок памяти, в который драйвер пишет удобными ему чанками, </a:t>
            </a:r>
          </a:p>
          <a:p>
            <a:pPr defTabSz="990752">
              <a:defRPr/>
            </a:pPr>
            <a:r>
              <a:rPr lang="ru-RU" dirty="0"/>
              <a:t>и эту же самую память будет читать потребитель как один непрерывный кусок. Это работает благодаря тому, что </a:t>
            </a:r>
            <a:r>
              <a:rPr lang="en-US" dirty="0"/>
              <a:t>Pipe</a:t>
            </a:r>
            <a:r>
              <a:rPr lang="ru-RU" dirty="0"/>
              <a:t> не дает читать дальше, чем некоторый запас от записанной области.</a:t>
            </a:r>
          </a:p>
          <a:p>
            <a:pPr defTabSz="990752"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33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40 сек</a:t>
            </a:r>
          </a:p>
          <a:p>
            <a:endParaRPr lang="ru-RU" dirty="0"/>
          </a:p>
          <a:p>
            <a:r>
              <a:rPr lang="ru-RU" dirty="0"/>
              <a:t>Как водится, слайд о докладчике. Я </a:t>
            </a:r>
            <a:r>
              <a:rPr lang="en-US" dirty="0" err="1"/>
              <a:t>.net</a:t>
            </a:r>
            <a:r>
              <a:rPr lang="ru-RU" dirty="0"/>
              <a:t> программист, практически весь мой профессиональный опыт лежит в области бэкэнд-разработки, за исключением годичной вылазки во </a:t>
            </a:r>
            <a:r>
              <a:rPr lang="en-US" dirty="0"/>
              <a:t>Frontend </a:t>
            </a:r>
            <a:r>
              <a:rPr lang="ru-RU" dirty="0"/>
              <a:t>за впечатлениями.</a:t>
            </a:r>
          </a:p>
          <a:p>
            <a:endParaRPr lang="ru-RU" dirty="0"/>
          </a:p>
          <a:p>
            <a:r>
              <a:rPr lang="ru-RU" dirty="0"/>
              <a:t>Пользуясь случаем хочу рассказать о подкасте про </a:t>
            </a:r>
            <a:r>
              <a:rPr lang="en-US" dirty="0" err="1"/>
              <a:t>.net</a:t>
            </a:r>
            <a:r>
              <a:rPr lang="ru-RU" dirty="0"/>
              <a:t> – </a:t>
            </a:r>
            <a:r>
              <a:rPr lang="en-US" dirty="0"/>
              <a:t>dotnet &amp; more - </a:t>
            </a:r>
            <a:r>
              <a:rPr lang="ru-RU" dirty="0"/>
              <a:t>который ведут мои коллеги.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В стиле, характерном для подкастов, мы обсуждаем типичные проблемы разработчиков энтерпрайза, в дискуссиях ищем лучшие решения прикладных задач, </a:t>
            </a:r>
          </a:p>
          <a:p>
            <a:r>
              <a:rPr lang="ru-RU" dirty="0"/>
              <a:t>вспоминаем грабли и обсуждаем новости. </a:t>
            </a:r>
            <a:br>
              <a:rPr lang="ru-RU" dirty="0"/>
            </a:br>
            <a:r>
              <a:rPr lang="ru-RU" dirty="0"/>
              <a:t>Идея этого подкаста в том, чтобы в непринужденной форме записать на подкорку </a:t>
            </a:r>
            <a:r>
              <a:rPr lang="en-US" dirty="0"/>
              <a:t>best practices</a:t>
            </a:r>
            <a:r>
              <a:rPr lang="ru-RU" dirty="0"/>
              <a:t> в мире </a:t>
            </a:r>
            <a:r>
              <a:rPr lang="en-US" dirty="0" err="1"/>
              <a:t>.net</a:t>
            </a:r>
            <a:r>
              <a:rPr lang="en-US" dirty="0"/>
              <a:t> </a:t>
            </a:r>
            <a:r>
              <a:rPr lang="ru-RU" dirty="0"/>
              <a:t>и не только.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68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как работает </a:t>
            </a:r>
            <a:r>
              <a:rPr lang="en-US" dirty="0"/>
              <a:t>pipeline. </a:t>
            </a:r>
            <a:endParaRPr lang="ru-RU" dirty="0"/>
          </a:p>
          <a:p>
            <a:endParaRPr lang="ru-RU" dirty="0"/>
          </a:p>
          <a:p>
            <a:r>
              <a:rPr lang="ru-RU" dirty="0"/>
              <a:t>От нас убрали управление памятью – </a:t>
            </a:r>
            <a:r>
              <a:rPr lang="en-US" dirty="0"/>
              <a:t>pipe </a:t>
            </a:r>
            <a:r>
              <a:rPr lang="ru-RU" dirty="0"/>
              <a:t>внутри освободит при очередном </a:t>
            </a:r>
            <a:r>
              <a:rPr lang="en-US" dirty="0" err="1"/>
              <a:t>AdvanceTo</a:t>
            </a:r>
            <a:r>
              <a:rPr lang="ru-RU" dirty="0"/>
              <a:t> потребителем.</a:t>
            </a:r>
          </a:p>
          <a:p>
            <a:endParaRPr lang="ru-RU" dirty="0"/>
          </a:p>
          <a:p>
            <a:r>
              <a:rPr lang="ru-RU" dirty="0"/>
              <a:t>Продьюсер дает источнику область памяти и терпеливо ждет.</a:t>
            </a:r>
            <a:br>
              <a:rPr lang="ru-RU" dirty="0"/>
            </a:br>
            <a:r>
              <a:rPr lang="ru-RU" dirty="0"/>
              <a:t>Если источник сколько-нибудь выдал – продьюсер сообщает об этом пайпу через свой </a:t>
            </a:r>
            <a:r>
              <a:rPr lang="en-US" dirty="0" err="1"/>
              <a:t>FlushAsync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ru-RU" dirty="0"/>
              <a:t>Если потребитель в это время спал в районе </a:t>
            </a:r>
            <a:r>
              <a:rPr lang="en-US" dirty="0"/>
              <a:t>await </a:t>
            </a:r>
            <a:r>
              <a:rPr lang="en-US" dirty="0" err="1"/>
              <a:t>reader.ReadAsync</a:t>
            </a:r>
            <a:r>
              <a:rPr lang="en-US" dirty="0"/>
              <a:t> –</a:t>
            </a:r>
            <a:r>
              <a:rPr lang="ru-RU" dirty="0"/>
              <a:t> то он просыпается и пытается обработать новые даные.</a:t>
            </a:r>
          </a:p>
          <a:p>
            <a:endParaRPr lang="en-US" dirty="0"/>
          </a:p>
          <a:p>
            <a:r>
              <a:rPr lang="ru-RU" dirty="0"/>
              <a:t>Обратного управления от читателя к писателю не требуется – непотребленные данные – пусть и просмотренные – никуда не денутся.</a:t>
            </a:r>
            <a:endParaRPr lang="en-US" dirty="0"/>
          </a:p>
          <a:p>
            <a:endParaRPr lang="ru-RU" dirty="0"/>
          </a:p>
          <a:p>
            <a:r>
              <a:rPr lang="en-US" dirty="0" err="1"/>
              <a:t>Writer.Complete</a:t>
            </a:r>
            <a:r>
              <a:rPr lang="en-US" dirty="0"/>
              <a:t> </a:t>
            </a:r>
            <a:r>
              <a:rPr lang="ru-RU" dirty="0"/>
              <a:t>можно не делать если предполагается незакрываемое соединение</a:t>
            </a:r>
          </a:p>
          <a:p>
            <a:endParaRPr lang="ru-RU" dirty="0"/>
          </a:p>
          <a:p>
            <a:r>
              <a:rPr lang="ru-RU" dirty="0"/>
              <a:t>Код для </a:t>
            </a:r>
            <a:r>
              <a:rPr lang="en-US" dirty="0"/>
              <a:t>Stream</a:t>
            </a:r>
            <a:r>
              <a:rPr lang="ru-RU" dirty="0"/>
              <a:t> будет отличаться всего одной строчкой – </a:t>
            </a:r>
            <a:r>
              <a:rPr lang="en-US" dirty="0" err="1"/>
              <a:t>stream.ReadAsync</a:t>
            </a:r>
            <a:r>
              <a:rPr lang="en-US" dirty="0"/>
              <a:t>(memory)</a:t>
            </a:r>
          </a:p>
          <a:p>
            <a:r>
              <a:rPr lang="ru-RU" dirty="0"/>
              <a:t>В </a:t>
            </a:r>
            <a:r>
              <a:rPr lang="en-US" dirty="0" err="1"/>
              <a:t>.net</a:t>
            </a:r>
            <a:r>
              <a:rPr lang="en-US" dirty="0"/>
              <a:t> core </a:t>
            </a:r>
            <a:r>
              <a:rPr lang="ru-RU" dirty="0"/>
              <a:t>или при специальном расширении для </a:t>
            </a:r>
            <a:r>
              <a:rPr lang="en-US" dirty="0"/>
              <a:t>stream</a:t>
            </a:r>
            <a:r>
              <a:rPr lang="ru-RU" dirty="0"/>
              <a:t> в </a:t>
            </a:r>
            <a:r>
              <a:rPr lang="en-US" dirty="0"/>
              <a:t>framework.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85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Научить сокеты и стримы писать в предоставленные им </a:t>
            </a:r>
            <a:r>
              <a:rPr lang="en-US" dirty="0"/>
              <a:t>Memory&lt;byte&gt;</a:t>
            </a:r>
            <a:r>
              <a:rPr lang="ru-RU" dirty="0"/>
              <a:t> достаточно просто:</a:t>
            </a:r>
          </a:p>
          <a:p>
            <a:r>
              <a:rPr lang="ru-RU" dirty="0"/>
              <a:t>Нужно преобразовать </a:t>
            </a:r>
            <a:r>
              <a:rPr lang="en-US" dirty="0"/>
              <a:t>Memory </a:t>
            </a:r>
            <a:r>
              <a:rPr lang="ru-RU" dirty="0"/>
              <a:t>в </a:t>
            </a:r>
            <a:r>
              <a:rPr lang="en-US" dirty="0" err="1"/>
              <a:t>ArraySegment</a:t>
            </a:r>
            <a:r>
              <a:rPr lang="en-US" dirty="0"/>
              <a:t> –</a:t>
            </a:r>
            <a:r>
              <a:rPr lang="ru-RU" dirty="0"/>
              <a:t> обертку над массивов байтов где-то в памяти – без копирования, через маршаллинг.</a:t>
            </a:r>
          </a:p>
          <a:p>
            <a:endParaRPr lang="ru-RU" dirty="0"/>
          </a:p>
          <a:p>
            <a:r>
              <a:rPr lang="ru-RU" dirty="0"/>
              <a:t>С этим массивом байт и сокеты, и стримы сумеют работать.</a:t>
            </a:r>
          </a:p>
          <a:p>
            <a:endParaRPr lang="en-US" dirty="0"/>
          </a:p>
          <a:p>
            <a:r>
              <a:rPr lang="en-US" dirty="0"/>
              <a:t>TODO: </a:t>
            </a:r>
            <a:r>
              <a:rPr lang="ru-RU" dirty="0"/>
              <a:t>видела реализации этого решения, которые обрабатывают </a:t>
            </a:r>
            <a:br>
              <a:rPr lang="ru-RU" dirty="0"/>
            </a:br>
            <a:r>
              <a:rPr lang="en-US" sz="1300" dirty="0"/>
              <a:t>if (!</a:t>
            </a:r>
            <a:r>
              <a:rPr lang="en-US" sz="1300" dirty="0" err="1"/>
              <a:t>MemoryMarshal.TryGetArray</a:t>
            </a:r>
            <a:r>
              <a:rPr lang="en-US" sz="1300" dirty="0"/>
              <a:t>(segment, out var </a:t>
            </a:r>
            <a:r>
              <a:rPr lang="en-US" sz="1300" dirty="0" err="1"/>
              <a:t>arraySegment</a:t>
            </a:r>
            <a:r>
              <a:rPr lang="en-US" sz="1300" dirty="0"/>
              <a:t>))</a:t>
            </a:r>
            <a:br>
              <a:rPr lang="ru-RU" sz="1300" dirty="0"/>
            </a:br>
            <a:r>
              <a:rPr lang="ru-RU" sz="1300" dirty="0"/>
              <a:t>когда такое может случиться?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1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предлагаю ознакомиться с тем, что пишут люди о </a:t>
            </a:r>
            <a:r>
              <a:rPr lang="en-US" dirty="0"/>
              <a:t>pipelines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Посетим два лучших помощника программиста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68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ru-RU" dirty="0"/>
              <a:t>На </a:t>
            </a:r>
            <a:r>
              <a:rPr lang="en-US" dirty="0"/>
              <a:t>SO</a:t>
            </a:r>
            <a:r>
              <a:rPr lang="ru-RU" dirty="0"/>
              <a:t> обсуждают всего две проблемы – ошибки из-за недобавленного пакета и совмещение </a:t>
            </a:r>
            <a:r>
              <a:rPr lang="en-US" dirty="0"/>
              <a:t>Steam</a:t>
            </a:r>
            <a:r>
              <a:rPr lang="ru-RU" dirty="0"/>
              <a:t> и </a:t>
            </a:r>
            <a:r>
              <a:rPr lang="en-US" dirty="0"/>
              <a:t>Pipelines</a:t>
            </a:r>
            <a:r>
              <a:rPr lang="ru-RU" dirty="0"/>
              <a:t> </a:t>
            </a:r>
            <a:endParaRPr lang="en-US" dirty="0"/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С пакетами больше проблем нет, </a:t>
            </a:r>
            <a:r>
              <a:rPr lang="en-US" dirty="0"/>
              <a:t>stream</a:t>
            </a:r>
            <a:r>
              <a:rPr lang="ru-RU" dirty="0"/>
              <a:t> теперь тоже везде заработал.</a:t>
            </a:r>
          </a:p>
          <a:p>
            <a:pPr defTabSz="990752">
              <a:defRPr/>
            </a:pPr>
            <a:r>
              <a:rPr lang="ru-RU" dirty="0"/>
              <a:t>Хотите прикрутить симмитричное шифрование – пишите в </a:t>
            </a:r>
            <a:r>
              <a:rPr lang="en-US" dirty="0" err="1"/>
              <a:t>PipeWriter</a:t>
            </a:r>
            <a:r>
              <a:rPr lang="ru-RU" dirty="0"/>
              <a:t> удобными чанками, </a:t>
            </a:r>
          </a:p>
          <a:p>
            <a:pPr defTabSz="990752">
              <a:defRPr/>
            </a:pPr>
            <a:r>
              <a:rPr lang="ru-RU" dirty="0"/>
              <a:t>А </a:t>
            </a:r>
            <a:r>
              <a:rPr lang="en-US" dirty="0" err="1"/>
              <a:t>PipeReader</a:t>
            </a:r>
            <a:r>
              <a:rPr lang="ru-RU" dirty="0"/>
              <a:t> ом делайте слайсы по размеру блоков, выполняя </a:t>
            </a:r>
            <a:r>
              <a:rPr lang="en-US" dirty="0"/>
              <a:t>Advance</a:t>
            </a:r>
            <a:r>
              <a:rPr lang="ru-RU" dirty="0"/>
              <a:t> ровно на эти блоки.</a:t>
            </a:r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r>
              <a:rPr lang="ru-RU" dirty="0"/>
              <a:t>Что мы имеем в итоге?</a:t>
            </a:r>
          </a:p>
          <a:p>
            <a:pPr marL="0" marR="0" lvl="0" indent="0" algn="l" defTabSz="9907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 одной стороны, </a:t>
            </a:r>
            <a:r>
              <a:rPr lang="en-US" dirty="0"/>
              <a:t>M$</a:t>
            </a:r>
            <a:r>
              <a:rPr lang="ru-RU" dirty="0"/>
              <a:t> выложила информацию о пакете – опубликовала на всех ресурсах, в ютуб – явно хотела привлечь людей, </a:t>
            </a:r>
          </a:p>
          <a:p>
            <a:pPr marL="0" marR="0" lvl="0" indent="0" algn="l" defTabSz="9907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а с другой – клевая реализация не прикрутилась из коробки, и идею забросили.</a:t>
            </a:r>
          </a:p>
          <a:p>
            <a:pPr marL="0" marR="0" lvl="0" indent="0" algn="l" defTabSz="9907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907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Чуть-чуть оживляет ситуацию комьюнити вокруг разработчик </a:t>
            </a:r>
            <a:r>
              <a:rPr lang="en-US" dirty="0"/>
              <a:t>.core.</a:t>
            </a:r>
          </a:p>
          <a:p>
            <a:pPr marL="0" marR="0" lvl="0" indent="0" algn="l" defTabSz="9907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907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Несколько энтузиастов – программист </a:t>
            </a:r>
            <a:r>
              <a:rPr lang="en-US" dirty="0"/>
              <a:t>stack overflow </a:t>
            </a:r>
            <a:r>
              <a:rPr lang="ru-RU" dirty="0"/>
              <a:t>и еще 2 –</a:t>
            </a:r>
            <a:r>
              <a:rPr lang="en-US" dirty="0"/>
              <a:t> </a:t>
            </a:r>
            <a:r>
              <a:rPr lang="ru-RU" dirty="0"/>
              <a:t>исследовали возможность более тесной и безопасной интеграции со стримами.</a:t>
            </a:r>
          </a:p>
          <a:p>
            <a:pPr marL="0" marR="0" lvl="0" indent="0" algn="l" defTabSz="9907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Эти предложения успешно вошли в </a:t>
            </a:r>
            <a:r>
              <a:rPr lang="en-US" dirty="0"/>
              <a:t>.core 2.2</a:t>
            </a:r>
            <a:r>
              <a:rPr lang="ru-RU" dirty="0"/>
              <a:t>, а в приближающемся 3.0</a:t>
            </a:r>
            <a:r>
              <a:rPr lang="en-US" dirty="0"/>
              <a:t> </a:t>
            </a:r>
            <a:r>
              <a:rPr lang="ru-RU" dirty="0"/>
              <a:t>конвертация </a:t>
            </a:r>
            <a:r>
              <a:rPr lang="en-US" dirty="0"/>
              <a:t>stream – pipe </a:t>
            </a:r>
            <a:r>
              <a:rPr lang="ru-RU" dirty="0"/>
              <a:t>в каждую сторону будет буквально из коробки – как свойство </a:t>
            </a:r>
            <a:r>
              <a:rPr lang="en-US" dirty="0" err="1"/>
              <a:t>pipereader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dirty="0" err="1"/>
              <a:t>pipewriter</a:t>
            </a:r>
            <a:r>
              <a:rPr lang="en-US" dirty="0"/>
              <a:t>.</a:t>
            </a:r>
            <a:endParaRPr lang="ru-RU" dirty="0"/>
          </a:p>
          <a:p>
            <a:pPr defTabSz="990752">
              <a:defRPr/>
            </a:pPr>
            <a:endParaRPr lang="ru-RU" dirty="0"/>
          </a:p>
          <a:p>
            <a:pPr defTabSz="990752"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29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так выглядил </a:t>
            </a:r>
            <a:r>
              <a:rPr lang="en-US" dirty="0"/>
              <a:t>Core 1.0.</a:t>
            </a:r>
            <a:r>
              <a:rPr lang="ru-RU" dirty="0"/>
              <a:t> Совсем нестрашная библиотека, если прониклись информацией о разделении потоков записи и чтения, </a:t>
            </a:r>
            <a:r>
              <a:rPr lang="en-US" dirty="0" err="1"/>
              <a:t>ReadOnlyBuffer</a:t>
            </a:r>
            <a:r>
              <a:rPr lang="ru-RU" dirty="0"/>
              <a:t> – то сможете легко осилить код библиотеки.</a:t>
            </a:r>
          </a:p>
          <a:p>
            <a:r>
              <a:rPr lang="ru-RU" dirty="0"/>
              <a:t>Основные места там искать по ключевым словам </a:t>
            </a:r>
            <a:endParaRPr lang="en-US" dirty="0"/>
          </a:p>
          <a:p>
            <a:endParaRPr lang="en-US" dirty="0"/>
          </a:p>
          <a:p>
            <a:r>
              <a:rPr lang="ru-RU" dirty="0"/>
              <a:t>Удвоение и аллокацию свободных кусков при превышении лимита увидите в</a:t>
            </a:r>
            <a:r>
              <a:rPr lang="en-US" dirty="0"/>
              <a:t> </a:t>
            </a:r>
            <a:r>
              <a:rPr lang="en-US" dirty="0" err="1"/>
              <a:t>buffersegmentstack</a:t>
            </a:r>
            <a:endParaRPr lang="ru-RU" dirty="0"/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(_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bufferSegmentPool.Count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&lt;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MaxSegmentPoolSize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bufferSegmentPool.Push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(segment);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Освобождение в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void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AdvanceTo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78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3 появятся буквальночасти кода, которые рассмотрели сегодня – метод </a:t>
            </a:r>
            <a:r>
              <a:rPr lang="en-US" dirty="0" err="1"/>
              <a:t>ProcessLineAsync</a:t>
            </a:r>
            <a:r>
              <a:rPr lang="en-US" dirty="0"/>
              <a:t>(Stream</a:t>
            </a:r>
            <a:r>
              <a:rPr lang="ru-RU" dirty="0"/>
              <a:t>) станет частью библиотеки – еще и </a:t>
            </a:r>
            <a:r>
              <a:rPr lang="en-US" dirty="0" err="1"/>
              <a:t>CancellationToken</a:t>
            </a:r>
            <a:r>
              <a:rPr lang="ru-RU" dirty="0"/>
              <a:t> поддержит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60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>
                <a:hlinkClick r:id="rId3"/>
              </a:rPr>
              <a:t>https://github.com/AArnott/Nerdbank.Streams</a:t>
            </a:r>
            <a:br>
              <a:rPr lang="ru-RU" sz="1300" dirty="0"/>
            </a:br>
            <a:br>
              <a:rPr lang="ru-RU" sz="1300" dirty="0"/>
            </a:br>
            <a:r>
              <a:rPr lang="ru-RU" sz="1300" dirty="0"/>
              <a:t>А в библиотеке некоего энтузиста уже есть расширения ко всем мыслими и немыслимым эндоинтам.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41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Pipelines </a:t>
            </a:r>
            <a:r>
              <a:rPr lang="ru-RU" dirty="0">
                <a:effectLst/>
              </a:rPr>
              <a:t>в </a:t>
            </a:r>
            <a:r>
              <a:rPr lang="en-US" dirty="0" err="1">
                <a:effectLst/>
              </a:rPr>
              <a:t>kesterl</a:t>
            </a:r>
            <a:r>
              <a:rPr lang="ru-RU" dirty="0">
                <a:effectLst/>
              </a:rPr>
              <a:t> применялся исключительно внутри сервера для очень частной задачи – разделять память пришедшую от сетевого устройства с кодом его анализирующим без промежуточных копирований.</a:t>
            </a:r>
          </a:p>
          <a:p>
            <a:endParaRPr lang="ru-RU" dirty="0">
              <a:effectLst/>
            </a:endParaRPr>
          </a:p>
          <a:p>
            <a:r>
              <a:rPr lang="ru-RU" dirty="0">
                <a:effectLst/>
              </a:rPr>
              <a:t>Тем не менее, </a:t>
            </a:r>
            <a:r>
              <a:rPr lang="en-US" dirty="0">
                <a:effectLst/>
              </a:rPr>
              <a:t>M$</a:t>
            </a:r>
            <a:r>
              <a:rPr lang="ru-RU" dirty="0">
                <a:effectLst/>
              </a:rPr>
              <a:t> выложили код, призвали комьюнити, и нашлись люди, которые сделали библиотеку для более широкого круга задач</a:t>
            </a:r>
          </a:p>
          <a:p>
            <a:endParaRPr lang="en-US" dirty="0">
              <a:effectLst/>
            </a:endParaRPr>
          </a:p>
          <a:p>
            <a:r>
              <a:rPr lang="ru-RU" dirty="0">
                <a:effectLst/>
              </a:rPr>
              <a:t>развитие железа приостановилось, забота о производительности снова становится обязанностью каждого программиста</a:t>
            </a:r>
          </a:p>
          <a:p>
            <a:endParaRPr lang="ru-RU" dirty="0">
              <a:effectLst/>
            </a:endParaRPr>
          </a:p>
          <a:p>
            <a:r>
              <a:rPr lang="ru-RU" dirty="0">
                <a:effectLst/>
              </a:rPr>
              <a:t>.net мир становится очень подвижным, постоянные обновления, нужно держать руку на пульсе: свежие штуки могут оказаться доступны - через пакеты, через стандарты, через копипасту </a:t>
            </a:r>
          </a:p>
          <a:p>
            <a:endParaRPr lang="ru-RU" dirty="0">
              <a:effectLst/>
            </a:endParaRPr>
          </a:p>
          <a:p>
            <a:r>
              <a:rPr lang="en-US" dirty="0" err="1">
                <a:effectLst/>
              </a:rPr>
              <a:t>.net</a:t>
            </a:r>
            <a:r>
              <a:rPr lang="en-US" dirty="0">
                <a:effectLst/>
              </a:rPr>
              <a:t> </a:t>
            </a:r>
            <a:r>
              <a:rPr lang="ru-RU" dirty="0">
                <a:effectLst/>
              </a:rPr>
              <a:t>команда пашет, плюшки обалденные</a:t>
            </a:r>
          </a:p>
          <a:p>
            <a:endParaRPr lang="ru-RU" dirty="0">
              <a:effectLst/>
            </a:endParaRPr>
          </a:p>
          <a:p>
            <a:r>
              <a:rPr lang="ru-RU" dirty="0">
                <a:effectLst/>
              </a:rPr>
              <a:t>чтобы их применять, нужно ввести практику подготовок саней летом - заранее подготавливать окружение (согласовывать переходы на новые фреймворки, настраивать CI/CD машины). </a:t>
            </a:r>
          </a:p>
          <a:p>
            <a:r>
              <a:rPr lang="ru-RU" dirty="0">
                <a:effectLst/>
              </a:rPr>
              <a:t>кстати, сейчас лето, а релиз коре 3.0 - во второй половине года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82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Надеюсь, что обзор этих статей и примеров посбобствует внедрению новых фичей в продакшн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87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</a:rPr>
              <a:t>20 сек</a:t>
            </a:r>
          </a:p>
          <a:p>
            <a:endParaRPr lang="ru-RU" dirty="0">
              <a:effectLst/>
            </a:endParaRPr>
          </a:p>
          <a:p>
            <a:r>
              <a:rPr lang="ru-RU" dirty="0">
                <a:effectLst/>
              </a:rPr>
              <a:t>Кстати, о мире </a:t>
            </a:r>
            <a:r>
              <a:rPr lang="en-US" dirty="0" err="1">
                <a:effectLst/>
              </a:rPr>
              <a:t>.net</a:t>
            </a:r>
            <a:r>
              <a:rPr lang="en-US" dirty="0">
                <a:effectLst/>
              </a:rPr>
              <a:t> </a:t>
            </a:r>
            <a:r>
              <a:rPr lang="ru-RU" dirty="0">
                <a:effectLst/>
              </a:rPr>
              <a:t>и объективной реальности. </a:t>
            </a:r>
            <a:endParaRPr lang="en-US" dirty="0">
              <a:effectLst/>
            </a:endParaRPr>
          </a:p>
          <a:p>
            <a:r>
              <a:rPr lang="ru-RU" dirty="0">
                <a:effectLst/>
              </a:rPr>
              <a:t>Как известно, в последние годы майкрософт ведет активную разработку </a:t>
            </a:r>
            <a:r>
              <a:rPr lang="en-US" dirty="0" err="1">
                <a:effectLst/>
              </a:rPr>
              <a:t>.net</a:t>
            </a:r>
            <a:r>
              <a:rPr lang="en-US" dirty="0">
                <a:effectLst/>
              </a:rPr>
              <a:t> core </a:t>
            </a:r>
            <a:r>
              <a:rPr lang="ru-RU" dirty="0">
                <a:effectLst/>
              </a:rPr>
              <a:t>и практически не развивает </a:t>
            </a:r>
            <a:r>
              <a:rPr lang="en-US" dirty="0" err="1">
                <a:effectLst/>
              </a:rPr>
              <a:t>.net</a:t>
            </a:r>
            <a:r>
              <a:rPr lang="en-US" dirty="0">
                <a:effectLst/>
              </a:rPr>
              <a:t> framework.</a:t>
            </a:r>
            <a:endParaRPr lang="ru-RU" dirty="0">
              <a:effectLst/>
            </a:endParaRPr>
          </a:p>
          <a:p>
            <a:endParaRPr lang="ru-RU" dirty="0">
              <a:effectLst/>
            </a:endParaRPr>
          </a:p>
          <a:p>
            <a:r>
              <a:rPr lang="ru-RU" dirty="0">
                <a:effectLst/>
              </a:rPr>
              <a:t>Тем не менее, большая часть кода, с которым мы с вами имеем дело – наследие.</a:t>
            </a:r>
          </a:p>
          <a:p>
            <a:r>
              <a:rPr lang="ru-RU" dirty="0">
                <a:effectLst/>
              </a:rPr>
              <a:t>Поэтому среди прочего будем обсуждать использование классов, созданых для </a:t>
            </a:r>
            <a:r>
              <a:rPr lang="en-US" dirty="0">
                <a:effectLst/>
              </a:rPr>
              <a:t>core,</a:t>
            </a:r>
            <a:r>
              <a:rPr lang="ru-RU" dirty="0">
                <a:effectLst/>
              </a:rPr>
              <a:t> в рамках фрейморка, и интеграцию фреймворк и кор сервисов.</a:t>
            </a:r>
          </a:p>
          <a:p>
            <a:endParaRPr lang="ru-RU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56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40 </a:t>
            </a:r>
            <a:r>
              <a:rPr lang="ru-RU" dirty="0"/>
              <a:t>сек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Как известно, библиотека </a:t>
            </a:r>
            <a:r>
              <a:rPr lang="en-US" dirty="0"/>
              <a:t>Pipelines </a:t>
            </a:r>
            <a:r>
              <a:rPr lang="ru-RU" dirty="0"/>
              <a:t>появились в </a:t>
            </a:r>
            <a:r>
              <a:rPr lang="en-US" dirty="0" err="1"/>
              <a:t>.Net</a:t>
            </a:r>
            <a:r>
              <a:rPr lang="en-US" dirty="0"/>
              <a:t> Core 2.1.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Почему же разработчики майкрософт озаботились созданием своего решения в виде </a:t>
            </a:r>
            <a:r>
              <a:rPr lang="en-US" dirty="0"/>
              <a:t>Pipelines</a:t>
            </a:r>
            <a:r>
              <a:rPr lang="ru-RU" dirty="0"/>
              <a:t>?</a:t>
            </a:r>
          </a:p>
          <a:p>
            <a:endParaRPr lang="en-US" dirty="0"/>
          </a:p>
          <a:p>
            <a:r>
              <a:rPr lang="ru-RU" dirty="0"/>
              <a:t>Конечно же чтобы продвигать </a:t>
            </a:r>
            <a:r>
              <a:rPr lang="en-US" dirty="0"/>
              <a:t>Asp</a:t>
            </a:r>
            <a:r>
              <a:rPr lang="ru-RU" dirty="0"/>
              <a:t> </a:t>
            </a:r>
            <a:r>
              <a:rPr lang="en-US" dirty="0"/>
              <a:t>Core</a:t>
            </a:r>
            <a:r>
              <a:rPr lang="ru-RU" dirty="0"/>
              <a:t> как фреймворк, наиболее подходящий для разработки высоконагруженных серверов.</a:t>
            </a:r>
            <a:r>
              <a:rPr lang="en-US" dirty="0"/>
              <a:t> </a:t>
            </a:r>
            <a:br>
              <a:rPr lang="en-US" dirty="0"/>
            </a:br>
            <a:endParaRPr lang="ru-RU" dirty="0"/>
          </a:p>
          <a:p>
            <a:r>
              <a:rPr lang="ru-RU" dirty="0"/>
              <a:t>Пробиться в победители по перфоманс тестам удалось благодаря отказу от популярной реализации транспорта -- </a:t>
            </a:r>
            <a:r>
              <a:rPr lang="en-US" dirty="0" err="1"/>
              <a:t>Libuv</a:t>
            </a:r>
            <a:r>
              <a:rPr lang="ru-RU" dirty="0"/>
              <a:t> </a:t>
            </a:r>
            <a:endParaRPr lang="en-US" dirty="0"/>
          </a:p>
          <a:p>
            <a:r>
              <a:rPr lang="ru-RU" dirty="0"/>
              <a:t>в пользу собственной библиотеки, повышающей производительность </a:t>
            </a:r>
            <a:r>
              <a:rPr lang="en-US" dirty="0" err="1"/>
              <a:t>Input/Output</a:t>
            </a:r>
            <a:r>
              <a:rPr lang="en-US" dirty="0"/>
              <a:t> </a:t>
            </a:r>
            <a:r>
              <a:rPr lang="ru-RU" dirty="0"/>
              <a:t>операций за счет более эффективной работы с памятью начиная с уровня обращений к операционной системе.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40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замер авторов библиотеки. Если верить тесту, то пайплайны работают максимально эффективно при размере одного буффера 4Кб. Жаль, не указали другие параметры. Можно надеяться, что дефолтные.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5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Какие проблемы решали разработчики, улучшавшие сетевую библиотеку</a:t>
            </a:r>
            <a:r>
              <a:rPr lang="en-US" dirty="0"/>
              <a:t>?</a:t>
            </a:r>
            <a:endParaRPr lang="ru-RU" dirty="0"/>
          </a:p>
          <a:p>
            <a:endParaRPr lang="en-US" dirty="0"/>
          </a:p>
          <a:p>
            <a:r>
              <a:rPr lang="ru-RU" dirty="0"/>
              <a:t>Прежде всего перед ними стояла задача облегчить нагрузку на </a:t>
            </a:r>
            <a:r>
              <a:rPr lang="en-US" dirty="0"/>
              <a:t>garbage collector </a:t>
            </a:r>
            <a:r>
              <a:rPr lang="ru-RU" dirty="0"/>
              <a:t>в процессе анализа входных потоков данных. </a:t>
            </a:r>
          </a:p>
          <a:p>
            <a:endParaRPr lang="ru-RU" dirty="0"/>
          </a:p>
          <a:p>
            <a:r>
              <a:rPr lang="ru-RU" dirty="0"/>
              <a:t>Там, где используются </a:t>
            </a:r>
            <a:r>
              <a:rPr lang="en-US" dirty="0"/>
              <a:t>Stream</a:t>
            </a:r>
            <a:r>
              <a:rPr lang="ru-RU" dirty="0"/>
              <a:t> или </a:t>
            </a:r>
            <a:r>
              <a:rPr lang="en-US" dirty="0"/>
              <a:t>Socket</a:t>
            </a:r>
            <a:r>
              <a:rPr lang="ru-RU" dirty="0"/>
              <a:t>, и писатель и читатель создают себе буферы для записи или просмотра потока по частям.</a:t>
            </a:r>
          </a:p>
          <a:p>
            <a:r>
              <a:rPr lang="ru-RU" dirty="0"/>
              <a:t>По два буфера в куче при одновременной обработке сотен потоков сделают память сильно фрагментированной, а далее мы увидим, что читателю таких буферов может потребоваться еще больше.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32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Вторая проблема из области проектирования.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базовый класс </a:t>
            </a:r>
            <a:r>
              <a:rPr lang="en-US" dirty="0"/>
              <a:t>Stream </a:t>
            </a:r>
            <a:r>
              <a:rPr lang="ru-RU" dirty="0"/>
              <a:t>обладает избыточным интерфейсом на все случаи жизни: </a:t>
            </a:r>
            <a:r>
              <a:rPr lang="en-US" dirty="0"/>
              <a:t>Write Read Seek</a:t>
            </a:r>
            <a:r>
              <a:rPr lang="ru-RU" dirty="0"/>
              <a:t> для каждого объекта,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Когда к нам приходит объект – у нас нет уверенности с чем мы имеем дело.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По-хорошему перед выполнением операции всегда следует проверять можем ли мы ее выполнять – ведь нам запросто могут передать для чтения созданный как </a:t>
            </a:r>
            <a:r>
              <a:rPr lang="en-US" dirty="0" err="1"/>
              <a:t>WriteOnly</a:t>
            </a:r>
            <a:r>
              <a:rPr lang="ru-RU" dirty="0"/>
              <a:t> стрим. </a:t>
            </a:r>
            <a:br>
              <a:rPr lang="ru-RU" dirty="0"/>
            </a:br>
            <a:r>
              <a:rPr lang="ru-RU" dirty="0"/>
              <a:t>Подобные проверки, логирование и обработка исключений потребуются для всех операций над стримами.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Несколько потоков в качестве параметров метода мы можем назвать, например,</a:t>
            </a:r>
            <a:r>
              <a:rPr lang="en-US" dirty="0"/>
              <a:t> source</a:t>
            </a:r>
            <a:r>
              <a:rPr lang="ru-RU" dirty="0"/>
              <a:t> и</a:t>
            </a:r>
            <a:r>
              <a:rPr lang="en-US" dirty="0"/>
              <a:t> destination,</a:t>
            </a:r>
            <a:r>
              <a:rPr lang="ru-RU" dirty="0"/>
              <a:t> но некорректность обращения с ними все равно всплывет в рантайме, а не на уровне компиляции.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возможности сконфигурировать поведение. Передавая кому-либо поток, мы не можем без дополнительных оберток запретить, например, запись.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dirty="0"/>
            </a:br>
            <a:r>
              <a:rPr lang="ru-RU" dirty="0"/>
              <a:t>В общем, какие-то интерфейсы, альтернативные </a:t>
            </a:r>
            <a:r>
              <a:rPr lang="en-US" dirty="0"/>
              <a:t>Stream</a:t>
            </a:r>
            <a:r>
              <a:rPr lang="ru-RU" dirty="0"/>
              <a:t>, однозначно нужны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50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И самое веселье начинается, конечно, когда мы собираем сообщения заранее неизвестной длины из разбросанных по разным буферам кусочков.</a:t>
            </a:r>
          </a:p>
          <a:p>
            <a:r>
              <a:rPr lang="ru-RU" dirty="0">
                <a:effectLst/>
              </a:rPr>
              <a:t>Создавая такой код - просто ошибиться. </a:t>
            </a:r>
          </a:p>
          <a:p>
            <a:br>
              <a:rPr lang="en-US" dirty="0">
                <a:effectLst/>
              </a:rPr>
            </a:br>
            <a:r>
              <a:rPr lang="ru-RU" dirty="0">
                <a:effectLst/>
              </a:rPr>
              <a:t>Давайте посчитаем, какие условия нам нужно обработать. </a:t>
            </a:r>
          </a:p>
          <a:p>
            <a:endParaRPr lang="ru-RU" dirty="0">
              <a:effectLst/>
            </a:endParaRPr>
          </a:p>
          <a:p>
            <a:r>
              <a:rPr lang="ru-RU" dirty="0">
                <a:effectLst/>
              </a:rPr>
              <a:t>Нам нужно находить разделитель, а может и несколько внутри одного буфера...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70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этом нам нужно учитывать ситуации, когда в хвосте буфера неоконченная структура: </a:t>
            </a:r>
          </a:p>
          <a:p>
            <a:r>
              <a:rPr lang="ru-RU" dirty="0"/>
              <a:t>нам нужно запомнить размещение этих данных, а также выделить память для следующего чтения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6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n.tcvilikh@gmail.com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vk.com/dotnetmor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.me/dotnetmore_chat" TargetMode="External"/><Relationship Id="rId11" Type="http://schemas.openxmlformats.org/officeDocument/2006/relationships/image" Target="../media/image7.png"/><Relationship Id="rId5" Type="http://schemas.openxmlformats.org/officeDocument/2006/relationships/hyperlink" Target="trello.com/b" TargetMode="External"/><Relationship Id="rId10" Type="http://schemas.openxmlformats.org/officeDocument/2006/relationships/image" Target="../media/image6.png"/><Relationship Id="rId4" Type="http://schemas.openxmlformats.org/officeDocument/2006/relationships/hyperlink" Target="dotnetmore.ru" TargetMode="External"/><Relationship Id="rId9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cvilikh" TargetMode="External"/><Relationship Id="rId3" Type="http://schemas.openxmlformats.org/officeDocument/2006/relationships/hyperlink" Target="https://devblogs.microsoft.com/dotnet/system-io-pipelines-high-performance-io-in-net/" TargetMode="External"/><Relationship Id="rId7" Type="http://schemas.openxmlformats.org/officeDocument/2006/relationships/hyperlink" Target="https://github.com/davidfowl/TcpEcho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IXg58zMsPug" TargetMode="External"/><Relationship Id="rId11" Type="http://schemas.openxmlformats.org/officeDocument/2006/relationships/hyperlink" Target="https://github.com/atruskie/Pipelines.File.Unofficial" TargetMode="External"/><Relationship Id="rId5" Type="http://schemas.openxmlformats.org/officeDocument/2006/relationships/hyperlink" Target="https://github.com/StackExchange/StackExchange.Redis" TargetMode="External"/><Relationship Id="rId10" Type="http://schemas.openxmlformats.org/officeDocument/2006/relationships/hyperlink" Target="https://github.com/AArnott/Nerdbank.Streams" TargetMode="External"/><Relationship Id="rId4" Type="http://schemas.openxmlformats.org/officeDocument/2006/relationships/hyperlink" Target="https://blog.marcgravell.com/2018/07/pipe-dreams-part-1.html" TargetMode="External"/><Relationship Id="rId9" Type="http://schemas.openxmlformats.org/officeDocument/2006/relationships/hyperlink" Target="https://github.com/tulis/system-io-pipelines-demo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s://www.techempower.com/benchmarks/#section=code&amp;hw=cl&amp;test=fortune" TargetMode="External"/><Relationship Id="rId4" Type="http://schemas.openxmlformats.org/officeDocument/2006/relationships/hyperlink" Target="https://www.techempower.com/benchmark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3953" y="472573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Цвилих Наталия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System.IO.Pipelines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High performance IO in </a:t>
            </a:r>
            <a:r>
              <a:rPr lang="en-US" sz="2200" b="1" dirty="0" err="1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.Net</a:t>
            </a:r>
            <a:endParaRPr lang="ru-RU" sz="22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3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998F66-FC7C-4C24-8D73-E33DF5FD2AEC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Buffers concatenation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6FD4304-6B9D-4D41-9D60-6BD4A6D7A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70141"/>
              </p:ext>
            </p:extLst>
          </p:nvPr>
        </p:nvGraphicFramePr>
        <p:xfrm>
          <a:off x="838200" y="2674743"/>
          <a:ext cx="10515600" cy="229941"/>
        </p:xfrm>
        <a:graphic>
          <a:graphicData uri="http://schemas.openxmlformats.org/drawingml/2006/table">
            <a:tbl>
              <a:tblPr/>
              <a:tblGrid>
                <a:gridCol w="701040">
                  <a:extLst>
                    <a:ext uri="{9D8B030D-6E8A-4147-A177-3AD203B41FA5}">
                      <a16:colId xmlns:a16="http://schemas.microsoft.com/office/drawing/2014/main" val="413108738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6322779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90804975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04644839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47218828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8022619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7947766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42110388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02195663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97899797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761297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13816645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89737197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7906907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53194423"/>
                    </a:ext>
                  </a:extLst>
                </a:gridCol>
              </a:tblGrid>
              <a:tr h="229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H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O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\n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H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O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W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R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74338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AE130F4-2D21-43D8-B882-265B60011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838343"/>
              </p:ext>
            </p:extLst>
          </p:nvPr>
        </p:nvGraphicFramePr>
        <p:xfrm>
          <a:off x="838200" y="3154803"/>
          <a:ext cx="10515600" cy="229941"/>
        </p:xfrm>
        <a:graphic>
          <a:graphicData uri="http://schemas.openxmlformats.org/drawingml/2006/table">
            <a:tbl>
              <a:tblPr/>
              <a:tblGrid>
                <a:gridCol w="701040">
                  <a:extLst>
                    <a:ext uri="{9D8B030D-6E8A-4147-A177-3AD203B41FA5}">
                      <a16:colId xmlns:a16="http://schemas.microsoft.com/office/drawing/2014/main" val="46013724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36961988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27651289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30761326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26097526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99638077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53218500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17919197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8577431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060089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28212923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78944049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33888630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89772699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864687615"/>
                    </a:ext>
                  </a:extLst>
                </a:gridCol>
              </a:tblGrid>
              <a:tr h="229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Y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O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U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 dirty="0">
                          <a:effectLst/>
                        </a:rPr>
                        <a:t>?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\n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P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L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S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P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R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67778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C41AAD7-462E-488A-AACF-DFB332E15C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634863"/>
          <a:ext cx="10515600" cy="229941"/>
        </p:xfrm>
        <a:graphic>
          <a:graphicData uri="http://schemas.openxmlformats.org/drawingml/2006/table">
            <a:tbl>
              <a:tblPr/>
              <a:tblGrid>
                <a:gridCol w="701040">
                  <a:extLst>
                    <a:ext uri="{9D8B030D-6E8A-4147-A177-3AD203B41FA5}">
                      <a16:colId xmlns:a16="http://schemas.microsoft.com/office/drawing/2014/main" val="371734463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4945958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94313349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9884372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23840660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60148718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9477053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3436597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52765560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62668873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18214260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0991249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8676046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96133379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682909206"/>
                    </a:ext>
                  </a:extLst>
                </a:gridCol>
              </a:tblGrid>
              <a:tr h="229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M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939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DFCDB17-CF4C-4003-9D79-3B64AA67CEF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773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998F66-FC7C-4C24-8D73-E33DF5FD2AEC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Reuse reduce recycle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C41AAD7-462E-488A-AACF-DFB332E15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428531"/>
              </p:ext>
            </p:extLst>
          </p:nvPr>
        </p:nvGraphicFramePr>
        <p:xfrm>
          <a:off x="838200" y="3634863"/>
          <a:ext cx="10515600" cy="229941"/>
        </p:xfrm>
        <a:graphic>
          <a:graphicData uri="http://schemas.openxmlformats.org/drawingml/2006/table">
            <a:tbl>
              <a:tblPr/>
              <a:tblGrid>
                <a:gridCol w="701040">
                  <a:extLst>
                    <a:ext uri="{9D8B030D-6E8A-4147-A177-3AD203B41FA5}">
                      <a16:colId xmlns:a16="http://schemas.microsoft.com/office/drawing/2014/main" val="371734463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4945958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94313349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9884372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23840660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60148718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9477053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3436597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52765560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62668873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18214260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0991249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8676046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96133379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682909206"/>
                    </a:ext>
                  </a:extLst>
                </a:gridCol>
              </a:tblGrid>
              <a:tr h="229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S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M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 dirty="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939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C4DC2D2-641C-4CF7-87D6-C644B7D128BD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43D2F27-2F02-4C3E-863F-1210ED28E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228123"/>
              </p:ext>
            </p:extLst>
          </p:nvPr>
        </p:nvGraphicFramePr>
        <p:xfrm>
          <a:off x="838200" y="3154803"/>
          <a:ext cx="10515600" cy="229941"/>
        </p:xfrm>
        <a:graphic>
          <a:graphicData uri="http://schemas.openxmlformats.org/drawingml/2006/table">
            <a:tbl>
              <a:tblPr/>
              <a:tblGrid>
                <a:gridCol w="701040">
                  <a:extLst>
                    <a:ext uri="{9D8B030D-6E8A-4147-A177-3AD203B41FA5}">
                      <a16:colId xmlns:a16="http://schemas.microsoft.com/office/drawing/2014/main" val="46013724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36961988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27651289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30761326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26097526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99638077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53218500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17919197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8577431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060089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28212923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78944049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33888630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89772699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864687615"/>
                    </a:ext>
                  </a:extLst>
                </a:gridCol>
              </a:tblGrid>
              <a:tr h="229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Y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O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U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 dirty="0">
                          <a:effectLst/>
                        </a:rPr>
                        <a:t>?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\n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P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L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S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P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R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677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837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8762E3-6F52-4AE7-857C-A5B10F7C3288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12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0902AE-73BC-4600-BA24-BAA419E37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266700"/>
            <a:ext cx="6979726" cy="4819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3D14C3-738B-45AF-BA37-132708E57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912" y="5138420"/>
            <a:ext cx="54387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34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6DB9F3-D975-4807-8EB8-BED3C25C047A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Прототип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E3BF8B-5823-4F1A-944C-8A484178A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05" y="1108710"/>
            <a:ext cx="4076700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8B1131-1CCD-40AA-8D7D-BE0773FCDEA4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93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6DB9F3-D975-4807-8EB8-BED3C25C047A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Стратегия: удвоение буфера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8B1131-1CCD-40AA-8D7D-BE0773FCDEA4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A87F1-D217-4A50-8C00-D07EC56C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05" y="904875"/>
            <a:ext cx="5391150" cy="3267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09F7FE-2B60-43F6-A660-40884106B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970" y="3614182"/>
            <a:ext cx="59150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51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6DB9F3-D975-4807-8EB8-BED3C25C047A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Стратегия: удвоение буфера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8B1131-1CCD-40AA-8D7D-BE0773FCDEA4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15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914172-7CF8-4062-952C-A04319257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05" y="904875"/>
            <a:ext cx="5314950" cy="3228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2B133-71A4-4CE8-AA7B-668843DE9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17" y="3559056"/>
            <a:ext cx="58769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97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6DB9F3-D975-4807-8EB8-BED3C25C047A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Стратегия: список буферов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8B1131-1CCD-40AA-8D7D-BE0773FCDEA4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87F709-9B21-4EC1-AD85-BEBABF763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017" y="2883693"/>
            <a:ext cx="7391400" cy="1190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F80C8-ABB5-4739-B4C4-488B4B766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005" y="4443412"/>
            <a:ext cx="4600575" cy="133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BB3696-A39A-4383-9F1C-DECBBF23F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004" y="904875"/>
            <a:ext cx="542975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72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6DB9F3-D975-4807-8EB8-BED3C25C047A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Доступность новых фич </a:t>
            </a:r>
            <a:r>
              <a:rPr lang="en-US" sz="2800" b="1" dirty="0" err="1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.Net</a:t>
            </a: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мира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8B1131-1CCD-40AA-8D7D-BE0773FCDEA4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E7C95-4BD0-46D1-97EC-570AA9E76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05" y="904875"/>
            <a:ext cx="6872356" cy="18565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CEF391-1309-4E92-A872-F549FC5E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088" y="2081123"/>
            <a:ext cx="6535946" cy="40309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A74314-2083-4130-8ED7-169E78CF3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005" y="3348629"/>
            <a:ext cx="4258083" cy="208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94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6DB9F3-D975-4807-8EB8-BED3C25C047A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err="1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Pipilines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–</a:t>
            </a: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объединяя лучшее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8B1131-1CCD-40AA-8D7D-BE0773FCDEA4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C41FA-8E17-4BF1-9CE3-D2B04A906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05" y="981075"/>
            <a:ext cx="4411367" cy="272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0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6DB9F3-D975-4807-8EB8-BED3C25C047A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err="1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Pipilenes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–</a:t>
            </a: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объединяя лучшее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8B1131-1CCD-40AA-8D7D-BE0773FCDEA4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B0A91-6146-4DC3-958D-16734B37F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937" y="3705225"/>
            <a:ext cx="7086600" cy="1819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C11966-9776-4783-BC90-96C290BFC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937" y="1181100"/>
            <a:ext cx="70961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1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F86FBF7-C132-458C-9458-F6D37256E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" b="500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EC4DEB1-4CE0-4242-B793-A44AAE02186D}"/>
              </a:ext>
            </a:extLst>
          </p:cNvPr>
          <p:cNvSpPr txBox="1">
            <a:spLocks/>
          </p:cNvSpPr>
          <p:nvPr/>
        </p:nvSpPr>
        <p:spPr>
          <a:xfrm>
            <a:off x="6234546" y="886691"/>
            <a:ext cx="5797672" cy="50014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94" indent="-228594" algn="l" defTabSz="1219170" rtl="0" eaLnBrk="1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38179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7764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9745" indent="-38099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Стеки: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BE/WCF</a:t>
            </a: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>
              <a:defRPr/>
            </a:pPr>
            <a:r>
              <a:rPr lang="en-US" sz="1800" dirty="0">
                <a:solidFill>
                  <a:srgbClr val="222222"/>
                </a:solidFill>
              </a:rPr>
              <a:t>Angular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C/C++, C++/CLI 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когда </a:t>
            </a:r>
            <a:r>
              <a:rPr lang="ru-RU" sz="1800" dirty="0">
                <a:solidFill>
                  <a:srgbClr val="222222"/>
                </a:solidFill>
                <a:latin typeface="Calibri Light"/>
              </a:rPr>
              <a:t>было</a:t>
            </a:r>
            <a:r>
              <a:rPr lang="en-US" sz="1800" dirty="0">
                <a:solidFill>
                  <a:srgbClr val="222222"/>
                </a:solidFill>
                <a:latin typeface="Calibri Light"/>
              </a:rPr>
              <a:t> 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необходимо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dirty="0">
              <a:latin typeface="Calibri Light"/>
            </a:endParaRPr>
          </a:p>
          <a:p>
            <a:pPr marL="0" marR="0" lvl="0" indent="0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None/>
              <a:tabLst/>
              <a:defRPr/>
            </a:pPr>
            <a:r>
              <a:rPr lang="ru-RU" sz="1800" b="1" dirty="0">
                <a:latin typeface="Calibri Light"/>
              </a:rPr>
              <a:t>Хобби:</a:t>
            </a:r>
            <a:endParaRPr lang="en-US" sz="1800" b="1" dirty="0">
              <a:latin typeface="Calibri Light"/>
            </a:endParaRPr>
          </a:p>
          <a:p>
            <a:pPr>
              <a:defRPr/>
            </a:pPr>
            <a:r>
              <a:rPr lang="en-US" sz="1800" dirty="0">
                <a:hlinkClick r:id="rId4" action="ppaction://hlinkfile"/>
              </a:rPr>
              <a:t>dotnetmore.ru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ru-RU" sz="1800" dirty="0"/>
              <a:t>-- послушать или скачать</a:t>
            </a:r>
          </a:p>
          <a:p>
            <a:pPr>
              <a:defRPr/>
            </a:pPr>
            <a:r>
              <a:rPr lang="en-US" sz="1800" dirty="0">
                <a:hlinkClick r:id="rId5" action="ppaction://hlinkfile"/>
              </a:rPr>
              <a:t>trello.com/b</a:t>
            </a:r>
            <a:r>
              <a:rPr lang="ru-RU" sz="1800" dirty="0"/>
              <a:t> -- предложить тему к обсуждению</a:t>
            </a:r>
            <a:endParaRPr lang="ru-RU" sz="1800" dirty="0">
              <a:solidFill>
                <a:srgbClr val="0070C0"/>
              </a:solidFill>
            </a:endParaRPr>
          </a:p>
          <a:p>
            <a:pPr>
              <a:defRPr/>
            </a:pPr>
            <a:r>
              <a:rPr lang="en-US" sz="1800" dirty="0">
                <a:solidFill>
                  <a:srgbClr val="0070C0"/>
                </a:solidFill>
                <a:hlinkClick r:id="rId6"/>
              </a:rPr>
              <a:t>Telegram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ru-RU" sz="1800" dirty="0">
                <a:solidFill>
                  <a:srgbClr val="0070C0"/>
                </a:solidFill>
              </a:rPr>
              <a:t>и </a:t>
            </a:r>
            <a:r>
              <a:rPr lang="en-US" sz="1800" dirty="0">
                <a:solidFill>
                  <a:srgbClr val="0070C0"/>
                </a:solidFill>
                <a:hlinkClick r:id="rId7"/>
              </a:rPr>
              <a:t>vk.com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ru-RU" sz="1800" dirty="0"/>
              <a:t>-- обсудить услышанное</a:t>
            </a:r>
          </a:p>
          <a:p>
            <a:pPr>
              <a:defRPr/>
            </a:pPr>
            <a:r>
              <a:rPr lang="ru-RU" sz="1800" dirty="0">
                <a:solidFill>
                  <a:srgbClr val="0070C0"/>
                </a:solidFill>
              </a:rPr>
              <a:t>А также: поучаствовать гостем в подкасте или дринкасте</a:t>
            </a:r>
            <a:endParaRPr lang="en-US" sz="1800" dirty="0">
              <a:solidFill>
                <a:srgbClr val="0070C0"/>
              </a:solidFill>
            </a:endParaRPr>
          </a:p>
          <a:p>
            <a:pPr marL="0" lvl="0" indent="0">
              <a:buNone/>
              <a:defRPr/>
            </a:pPr>
            <a:endParaRPr lang="ru-RU" sz="1800" dirty="0"/>
          </a:p>
          <a:p>
            <a:pPr marL="0" lvl="0" indent="0">
              <a:buNone/>
              <a:defRPr/>
            </a:pPr>
            <a:r>
              <a:rPr lang="ru-RU" sz="1800" b="1" dirty="0"/>
              <a:t>Связь:</a:t>
            </a:r>
            <a:endParaRPr lang="en-US" sz="1800" b="1" dirty="0"/>
          </a:p>
          <a:p>
            <a:pPr lvl="0">
              <a:defRPr/>
            </a:pPr>
            <a:r>
              <a:rPr lang="en-US" sz="1800" dirty="0">
                <a:hlinkClick r:id="rId8"/>
              </a:rPr>
              <a:t>n.tcvilikh@gmail.com</a:t>
            </a:r>
            <a:endParaRPr lang="en-US" sz="1800" dirty="0"/>
          </a:p>
          <a:p>
            <a:pPr marL="0" marR="0" lvl="0" indent="0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None/>
              <a:tabLst/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rPr>
              <a:t> 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</a:endParaRPr>
          </a:p>
        </p:txBody>
      </p:sp>
      <p:pic>
        <p:nvPicPr>
          <p:cNvPr id="5" name="Picture Placeholder 2" descr="A person sitting at a table&#10;&#10;Description generated with very high confidence">
            <a:extLst>
              <a:ext uri="{FF2B5EF4-FFF2-40B4-BE49-F238E27FC236}">
                <a16:creationId xmlns:a16="http://schemas.microsoft.com/office/drawing/2014/main" id="{FE1311FC-69D3-4E98-8142-EB3E926083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0" r="16660"/>
          <a:stretch>
            <a:fillRect/>
          </a:stretch>
        </p:blipFill>
        <p:spPr>
          <a:xfrm>
            <a:off x="1228236" y="2252024"/>
            <a:ext cx="2218944" cy="2218944"/>
          </a:xfrm>
          <a:prstGeom prst="ellipse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AC6113-5039-450A-B9A5-7B021924E4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8236" y="2252024"/>
            <a:ext cx="2218944" cy="22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82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CF06C-AA15-4FBB-AAF8-2BF2DDDC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05" y="917574"/>
            <a:ext cx="3133725" cy="9239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52940C9-BE16-4BE6-9F9B-DFA916EF53AC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err="1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Pipilines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–</a:t>
            </a: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объединяя лучшее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42AB4-F901-4BFA-9D36-152DD1B04311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20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0A7913-01EC-49A0-8D4D-DC1F7516A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095" y="649354"/>
            <a:ext cx="4152900" cy="4905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C023B1-4684-4519-AC83-5A6925978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005" y="2048391"/>
            <a:ext cx="37528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3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2940C9-BE16-4BE6-9F9B-DFA916EF53AC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err="1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Pipilines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–</a:t>
            </a: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работаем в </a:t>
            </a:r>
            <a:r>
              <a:rPr lang="en-US" sz="2800" b="1" dirty="0" err="1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.Net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Framework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42AB4-F901-4BFA-9D36-152DD1B04311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CA657-5D07-43B7-85DA-07890849C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05" y="1190625"/>
            <a:ext cx="61531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61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8762E3-6F52-4AE7-857C-A5B10F7C3288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37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8762E3-6F52-4AE7-857C-A5B10F7C3288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6D81F-39D0-476B-909B-0ADDF9CB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972" y="2470785"/>
            <a:ext cx="6886575" cy="1047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F50687-D676-4133-8697-18BD86D20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584" y="3720465"/>
            <a:ext cx="6991350" cy="1343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166217-C601-4B9B-BF12-27C51A5EC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584" y="316230"/>
            <a:ext cx="71247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83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8DE7C03-73F8-4098-BF6D-A2EF26BD2F92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err="1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.Net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Core 1.0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BFEE5-C234-41DF-9AB9-BC7059962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05" y="904875"/>
            <a:ext cx="9112495" cy="541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78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BB570F1-A3FE-491B-B9A4-E57762FE75A1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err="1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.Net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Core 3.0 is coming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151D7-5EDD-476B-BDC4-3B6057FA692D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54DD92-E57E-46A7-B543-EA18E453C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197" y="87382"/>
            <a:ext cx="2933700" cy="6315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F2E70-223D-4693-B689-544168287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005" y="1194654"/>
            <a:ext cx="2971800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8716AB-5139-4DAA-8DFB-36790F5C3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005" y="2009910"/>
            <a:ext cx="3657600" cy="342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0F4E37-4D78-4ED3-B793-7E8D2FD5C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601" y="2567992"/>
            <a:ext cx="3752850" cy="581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EB1774-E352-487E-9218-B14C5EB6D2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430" y="3364199"/>
            <a:ext cx="3714750" cy="60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EF6494-56C4-4EF9-A6AE-4AD535B49A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593" y="4188981"/>
            <a:ext cx="62198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81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2940C9-BE16-4BE6-9F9B-DFA916EF53AC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err="1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NerdBank.Streams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42AB4-F901-4BFA-9D36-152DD1B04311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26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DF1C9-4B9E-49FA-BC4F-B1BD13791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762516"/>
            <a:ext cx="86296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3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E8D57A-670E-4C75-8DD6-D634D7A69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8707"/>
            <a:ext cx="10515600" cy="2140585"/>
          </a:xfrm>
        </p:spPr>
        <p:txBody>
          <a:bodyPr/>
          <a:lstStyle/>
          <a:p>
            <a:r>
              <a:rPr lang="en-US" dirty="0"/>
              <a:t>performance is everyone's job</a:t>
            </a:r>
          </a:p>
          <a:p>
            <a:r>
              <a:rPr lang="en-US" dirty="0"/>
              <a:t>follow news (frameworks &amp; </a:t>
            </a:r>
            <a:r>
              <a:rPr lang="en-US" dirty="0" err="1"/>
              <a:t>nugets</a:t>
            </a:r>
            <a:r>
              <a:rPr lang="en-US" dirty="0"/>
              <a:t>)</a:t>
            </a:r>
          </a:p>
          <a:p>
            <a:r>
              <a:rPr lang="en-US" dirty="0"/>
              <a:t>OOB solutions are really impressive</a:t>
            </a:r>
          </a:p>
          <a:p>
            <a:r>
              <a:rPr lang="en-US" dirty="0"/>
              <a:t>prepare sleigh in summer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27B70-EC29-4493-BAC3-8229A91F4816}"/>
              </a:ext>
            </a:extLst>
          </p:cNvPr>
          <p:cNvSpPr txBox="1">
            <a:spLocks/>
          </p:cNvSpPr>
          <p:nvPr/>
        </p:nvSpPr>
        <p:spPr>
          <a:xfrm>
            <a:off x="838200" y="387416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Выводы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8B3DF-D0DF-4D75-B052-6A29CC9F695D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606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E8D57A-670E-4C75-8DD6-D634D7A69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00128"/>
            <a:ext cx="10515601" cy="4257743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 err="1">
                <a:hlinkClick r:id="rId3"/>
              </a:rPr>
              <a:t>System.Io.Pipelines</a:t>
            </a:r>
            <a:r>
              <a:rPr lang="en-US" sz="1800" dirty="0">
                <a:hlinkClick r:id="rId3"/>
              </a:rPr>
              <a:t> - high performance IO</a:t>
            </a:r>
            <a:r>
              <a:rPr lang="en-US" sz="1800" dirty="0"/>
              <a:t> - by David Fowler - Pipelines lib author</a:t>
            </a:r>
            <a:br>
              <a:rPr lang="en-US" sz="1800" dirty="0"/>
            </a:br>
            <a:r>
              <a:rPr lang="en-US" sz="1800" dirty="0"/>
              <a:t>	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Basics</a:t>
            </a:r>
            <a:endParaRPr lang="ru-RU" sz="1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800" dirty="0">
                <a:hlinkClick r:id="rId4"/>
              </a:rPr>
              <a:t>Pipe dreams articles</a:t>
            </a:r>
            <a:r>
              <a:rPr lang="en-US" sz="1800" dirty="0"/>
              <a:t> – by Marc </a:t>
            </a:r>
            <a:r>
              <a:rPr lang="en-US" sz="1800" dirty="0" err="1"/>
              <a:t>Gravell</a:t>
            </a:r>
            <a:r>
              <a:rPr lang="en-US" sz="1800" dirty="0"/>
              <a:t> - </a:t>
            </a:r>
            <a:r>
              <a:rPr lang="en-US" sz="1800" dirty="0" err="1">
                <a:hlinkClick r:id="rId5"/>
              </a:rPr>
              <a:t>StackExchange.Redis</a:t>
            </a:r>
            <a:r>
              <a:rPr lang="en-US" sz="1800" dirty="0"/>
              <a:t> owner</a:t>
            </a:r>
            <a:br>
              <a:rPr lang="en-US" sz="1800" dirty="0"/>
            </a:br>
            <a:r>
              <a:rPr lang="en-US" sz="1800" dirty="0"/>
              <a:t>	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Pipelines interface vs Stream interface; wrapping Streams in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StreamDuplexPipe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IDuplexPipe</a:t>
            </a:r>
            <a:endParaRPr lang="ru-RU" sz="1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800" dirty="0">
                <a:hlinkClick r:id="rId6"/>
              </a:rPr>
              <a:t>MS group arch meeting: design review</a:t>
            </a:r>
            <a:br>
              <a:rPr lang="en-US" sz="1800" dirty="0"/>
            </a:br>
            <a:br>
              <a:rPr lang="en-US" sz="1800" dirty="0"/>
            </a:br>
            <a:endParaRPr lang="ru-RU" sz="1800" dirty="0"/>
          </a:p>
          <a:p>
            <a:r>
              <a:rPr lang="en-US" sz="1800" dirty="0">
                <a:hlinkClick r:id="rId7"/>
              </a:rPr>
              <a:t>https://github.com/davidfowl/TcpEcho</a:t>
            </a:r>
            <a:br>
              <a:rPr lang="en-US" sz="1800" dirty="0"/>
            </a:br>
            <a:r>
              <a:rPr lang="en-US" sz="1800" dirty="0"/>
              <a:t>	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clientSocket.SendAsync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(new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ArraySegment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&lt;byte&gt; …), #if NET461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SocketExtensions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…</a:t>
            </a:r>
            <a:endParaRPr lang="ru-RU" sz="1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800" dirty="0">
                <a:hlinkClick r:id="rId8"/>
              </a:rPr>
              <a:t>https://github.com/tcvilikh</a:t>
            </a:r>
            <a:br>
              <a:rPr lang="en-US" sz="1800" dirty="0"/>
            </a:br>
            <a:r>
              <a:rPr lang="en-US" sz="1800" dirty="0"/>
              <a:t>	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runnable and benchmarked samples</a:t>
            </a:r>
          </a:p>
          <a:p>
            <a:r>
              <a:rPr lang="en-US" sz="1800" dirty="0">
                <a:hlinkClick r:id="rId9"/>
              </a:rPr>
              <a:t>https://github.com/tulis/system-io-pipelines-demo </a:t>
            </a:r>
            <a:br>
              <a:rPr lang="en-US" sz="1800" dirty="0"/>
            </a:br>
            <a:r>
              <a:rPr lang="en-US" sz="1800" dirty="0"/>
              <a:t>	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Reads from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fileStream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HttpClient.Stream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ResponseStream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br>
              <a:rPr lang="en-US" sz="1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	Writes foreach (var segment in buffer) … Marshal …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file.WriteAsync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arraySegment.Array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ru-RU" sz="1800" dirty="0"/>
          </a:p>
          <a:p>
            <a:r>
              <a:rPr lang="en-US" sz="1800" dirty="0">
                <a:hlinkClick r:id="rId10"/>
              </a:rPr>
              <a:t>https://github.com/AArnott/Nerdbank.Streams</a:t>
            </a:r>
            <a:br>
              <a:rPr lang="en-US" sz="1800" dirty="0"/>
            </a:br>
            <a:r>
              <a:rPr lang="en-US" sz="1800" dirty="0"/>
              <a:t>	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Various wrappers of Streams to Pipelines and vice versa</a:t>
            </a:r>
            <a:endParaRPr lang="ru-RU" sz="1800" dirty="0"/>
          </a:p>
          <a:p>
            <a:r>
              <a:rPr lang="en-US" sz="1800" dirty="0">
                <a:hlinkClick r:id="rId11"/>
              </a:rPr>
              <a:t>https://github.com/atruskie/Pipelines.File.Unofficial</a:t>
            </a:r>
            <a:r>
              <a:rPr lang="en-US" sz="1800" dirty="0"/>
              <a:t> (core 3.0, not for MS VS 2017)</a:t>
            </a:r>
            <a:br>
              <a:rPr lang="en-US" sz="1800" dirty="0"/>
            </a:br>
            <a:r>
              <a:rPr lang="en-US" sz="1800" dirty="0"/>
              <a:t>	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Investigation with benchmarks why official framework declined to ship ‘File Pipelines’</a:t>
            </a:r>
            <a:endParaRPr lang="ru-RU"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F27B70-EC29-4493-BAC3-8229A91F4816}"/>
              </a:ext>
            </a:extLst>
          </p:cNvPr>
          <p:cNvSpPr txBox="1">
            <a:spLocks/>
          </p:cNvSpPr>
          <p:nvPr/>
        </p:nvSpPr>
        <p:spPr>
          <a:xfrm>
            <a:off x="838200" y="387416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Материалы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A3EFD-6329-49F4-ABFB-54EA6BCE2023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08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895CE8-970F-4B93-852A-9AC609564536}"/>
              </a:ext>
            </a:extLst>
          </p:cNvPr>
          <p:cNvSpPr txBox="1"/>
          <p:nvPr/>
        </p:nvSpPr>
        <p:spPr>
          <a:xfrm>
            <a:off x="1114302" y="3013501"/>
            <a:ext cx="9963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Q/A</a:t>
            </a:r>
            <a:endParaRPr lang="ru-RU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95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D61E078-14E7-49FF-BA1D-E13883F12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618" y="1137443"/>
            <a:ext cx="10515600" cy="1500188"/>
          </a:xfrm>
        </p:spPr>
        <p:txBody>
          <a:bodyPr>
            <a:normAutofit fontScale="90000"/>
          </a:bodyPr>
          <a:lstStyle/>
          <a:p>
            <a:r>
              <a:rPr lang="ru-RU" dirty="0"/>
              <a:t>Вкусное из </a:t>
            </a:r>
            <a:r>
              <a:rPr lang="en-US" dirty="0" err="1"/>
              <a:t>.net</a:t>
            </a:r>
            <a:r>
              <a:rPr lang="en-US" dirty="0"/>
              <a:t> core</a:t>
            </a:r>
            <a:br>
              <a:rPr lang="en-US" dirty="0"/>
            </a:br>
            <a:r>
              <a:rPr lang="ru-RU" dirty="0"/>
              <a:t>и проекты на </a:t>
            </a:r>
            <a:r>
              <a:rPr lang="en-US" dirty="0" err="1"/>
              <a:t>.net</a:t>
            </a:r>
            <a:r>
              <a:rPr lang="en-US" dirty="0"/>
              <a:t> framework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58600E-6F88-4AA3-8824-C19EF20044EF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09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B26D49-65CD-45C3-A035-2D10C2EF80C1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97A7E8-2998-4140-BFB3-76DD5A4607F5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Kestrel </a:t>
            </a:r>
            <a:r>
              <a:rPr lang="en-US" sz="2800" b="1" dirty="0" err="1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.Net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Core 2.2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7B4868-72DC-4922-921E-D0BF609D9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5" y="846137"/>
            <a:ext cx="10163749" cy="25477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044C91-85BC-4572-A18D-B8BC7D7433A0}"/>
              </a:ext>
            </a:extLst>
          </p:cNvPr>
          <p:cNvSpPr/>
          <p:nvPr/>
        </p:nvSpPr>
        <p:spPr>
          <a:xfrm>
            <a:off x="616011" y="6159500"/>
            <a:ext cx="11368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https://www.techempower.com/benchmarks</a:t>
            </a:r>
            <a:r>
              <a:rPr lang="en-US" dirty="0"/>
              <a:t>; </a:t>
            </a:r>
            <a:r>
              <a:rPr lang="en-US" dirty="0">
                <a:hlinkClick r:id="rId5"/>
              </a:rPr>
              <a:t>explanation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B35C14-B153-4CC7-A3C7-286BCEAB6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125" y="3498053"/>
            <a:ext cx="10163749" cy="251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1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FAD0EA-CCA1-4EC4-BA60-21F2EAB6F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" y="824389"/>
            <a:ext cx="10201275" cy="5209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4B5542-F289-4A6F-87E8-B28BA43C5643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502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81DDE8-BEDF-468A-A49D-5030446C33F3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Stream and byte[] copies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2CCD4-BAAF-4959-820D-29FC9BDA1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05" y="904875"/>
            <a:ext cx="4838700" cy="5048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18AFAA-A190-4969-9F9F-26D465F17172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53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81DDE8-BEDF-468A-A49D-5030446C33F3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Stream and ambiguity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192790-C1B5-4EA0-84AF-C09242BE1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05" y="3635375"/>
            <a:ext cx="7943850" cy="1076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58E5E2-60A3-40E6-852E-FCCFE8D50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005" y="4711700"/>
            <a:ext cx="4943475" cy="1562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4FF94E-0843-49BE-9E2B-0B71D5046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005" y="930275"/>
            <a:ext cx="4819650" cy="160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181800-6ECE-4F33-BF82-81B76A5DF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830" y="879475"/>
            <a:ext cx="4276725" cy="1981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3D328C-94DF-49EC-BC93-2E90384232B7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669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998F66-FC7C-4C24-8D73-E33DF5FD2AEC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Buffers and off-by-one issues everywhere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6FD4304-6B9D-4D41-9D60-6BD4A6D7A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551109"/>
              </p:ext>
            </p:extLst>
          </p:nvPr>
        </p:nvGraphicFramePr>
        <p:xfrm>
          <a:off x="838200" y="2674743"/>
          <a:ext cx="10515600" cy="229941"/>
        </p:xfrm>
        <a:graphic>
          <a:graphicData uri="http://schemas.openxmlformats.org/drawingml/2006/table">
            <a:tbl>
              <a:tblPr/>
              <a:tblGrid>
                <a:gridCol w="701040">
                  <a:extLst>
                    <a:ext uri="{9D8B030D-6E8A-4147-A177-3AD203B41FA5}">
                      <a16:colId xmlns:a16="http://schemas.microsoft.com/office/drawing/2014/main" val="413108738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6322779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90804975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04644839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47218828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8022619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7947766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42110388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02195663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97899797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761297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13816645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89737197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7906907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53194423"/>
                    </a:ext>
                  </a:extLst>
                </a:gridCol>
              </a:tblGrid>
              <a:tr h="229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H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O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\n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H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O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W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R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74338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7C52148-B85B-491F-B1C3-712BFF274600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7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998F66-FC7C-4C24-8D73-E33DF5FD2AEC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Buffer processing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6FD4304-6B9D-4D41-9D60-6BD4A6D7A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022688"/>
              </p:ext>
            </p:extLst>
          </p:nvPr>
        </p:nvGraphicFramePr>
        <p:xfrm>
          <a:off x="838200" y="2674743"/>
          <a:ext cx="10515600" cy="229941"/>
        </p:xfrm>
        <a:graphic>
          <a:graphicData uri="http://schemas.openxmlformats.org/drawingml/2006/table">
            <a:tbl>
              <a:tblPr/>
              <a:tblGrid>
                <a:gridCol w="701040">
                  <a:extLst>
                    <a:ext uri="{9D8B030D-6E8A-4147-A177-3AD203B41FA5}">
                      <a16:colId xmlns:a16="http://schemas.microsoft.com/office/drawing/2014/main" val="413108738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6322779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90804975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04644839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47218828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8022619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7947766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42110388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02195663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97899797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761297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13816645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89737197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7906907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553194423"/>
                    </a:ext>
                  </a:extLst>
                </a:gridCol>
              </a:tblGrid>
              <a:tr h="229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H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O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 dirty="0">
                          <a:effectLst/>
                        </a:rPr>
                        <a:t>!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\n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H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O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W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R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74338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AE130F4-2D21-43D8-B882-265B60011D6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54803"/>
          <a:ext cx="10515600" cy="229941"/>
        </p:xfrm>
        <a:graphic>
          <a:graphicData uri="http://schemas.openxmlformats.org/drawingml/2006/table">
            <a:tbl>
              <a:tblPr/>
              <a:tblGrid>
                <a:gridCol w="701040">
                  <a:extLst>
                    <a:ext uri="{9D8B030D-6E8A-4147-A177-3AD203B41FA5}">
                      <a16:colId xmlns:a16="http://schemas.microsoft.com/office/drawing/2014/main" val="46013724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36961988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27651289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30761326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26097526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99638077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53218500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17919197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8577431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06008994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28212923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78944049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33888630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89772699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864687615"/>
                    </a:ext>
                  </a:extLst>
                </a:gridCol>
              </a:tblGrid>
              <a:tr h="229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Y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O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U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300">
                          <a:effectLst/>
                        </a:rPr>
                        <a:t>?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\n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P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>
                        <a:effectLst/>
                      </a:endParaRP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P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A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R</a:t>
                      </a:r>
                    </a:p>
                  </a:txBody>
                  <a:tcPr marL="21031" marR="21031" marT="14021" marB="1402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6777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2537B4E-6501-43CC-8BB3-3597D7B8C35F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160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2203</TotalTime>
  <Words>2257</Words>
  <Application>Microsoft Office PowerPoint</Application>
  <PresentationFormat>Widescreen</PresentationFormat>
  <Paragraphs>422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Open Sans</vt:lpstr>
      <vt:lpstr>Segoe UI Semibold</vt:lpstr>
      <vt:lpstr>Source Sans Pro</vt:lpstr>
      <vt:lpstr>Wingdings</vt:lpstr>
      <vt:lpstr>Office Theme</vt:lpstr>
      <vt:lpstr>PowerPoint Presentation</vt:lpstr>
      <vt:lpstr>PowerPoint Presentation</vt:lpstr>
      <vt:lpstr>Вкусное из .net core и проекты на .net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Natalia Tcvilikh</cp:lastModifiedBy>
  <cp:revision>155</cp:revision>
  <cp:lastPrinted>2019-04-11T19:17:36Z</cp:lastPrinted>
  <dcterms:created xsi:type="dcterms:W3CDTF">2018-09-29T08:14:48Z</dcterms:created>
  <dcterms:modified xsi:type="dcterms:W3CDTF">2019-04-13T05:17:19Z</dcterms:modified>
</cp:coreProperties>
</file>